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78" r:id="rId4"/>
    <p:sldId id="275" r:id="rId5"/>
    <p:sldId id="279" r:id="rId6"/>
    <p:sldId id="281" r:id="rId7"/>
    <p:sldId id="283" r:id="rId8"/>
    <p:sldId id="284" r:id="rId9"/>
    <p:sldId id="285" r:id="rId10"/>
    <p:sldId id="286" r:id="rId11"/>
    <p:sldId id="287" r:id="rId12"/>
    <p:sldId id="288" r:id="rId13"/>
    <p:sldId id="282" r:id="rId14"/>
    <p:sldId id="289" r:id="rId15"/>
    <p:sldId id="258" r:id="rId16"/>
    <p:sldId id="259" r:id="rId17"/>
    <p:sldId id="260" r:id="rId18"/>
    <p:sldId id="290" r:id="rId19"/>
    <p:sldId id="261" r:id="rId20"/>
    <p:sldId id="263" r:id="rId21"/>
    <p:sldId id="291" r:id="rId22"/>
    <p:sldId id="264" r:id="rId23"/>
    <p:sldId id="266" r:id="rId24"/>
    <p:sldId id="272" r:id="rId25"/>
    <p:sldId id="265" r:id="rId26"/>
    <p:sldId id="292" r:id="rId27"/>
    <p:sldId id="267" r:id="rId28"/>
    <p:sldId id="270" r:id="rId29"/>
    <p:sldId id="294" r:id="rId30"/>
    <p:sldId id="295" r:id="rId31"/>
    <p:sldId id="274" r:id="rId32"/>
    <p:sldId id="296" r:id="rId33"/>
    <p:sldId id="293" r:id="rId34"/>
    <p:sldId id="297" r:id="rId35"/>
    <p:sldId id="257" r:id="rId36"/>
    <p:sldId id="298" r:id="rId37"/>
    <p:sldId id="299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FFFF66"/>
    <a:srgbClr val="FF5050"/>
    <a:srgbClr val="FF0000"/>
    <a:srgbClr val="FFCC99"/>
    <a:srgbClr val="FF6600"/>
    <a:srgbClr val="CCFFCC"/>
    <a:srgbClr val="CCECFF"/>
    <a:srgbClr val="FF66FF"/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101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1A2ACE-2EED-43D1-888E-A60642D90743}" type="datetimeFigureOut">
              <a:rPr lang="es-ES" smtClean="0"/>
              <a:pPr/>
              <a:t>19/05/2017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ECD057-76EF-40A9-AD05-07EBE072FFEA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8.jpe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9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17" Type="http://schemas.openxmlformats.org/officeDocument/2006/relationships/image" Target="../media/image143.jpeg"/><Relationship Id="rId2" Type="http://schemas.openxmlformats.org/officeDocument/2006/relationships/image" Target="../media/image38.jpeg"/><Relationship Id="rId16" Type="http://schemas.openxmlformats.org/officeDocument/2006/relationships/image" Target="../media/image1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5" Type="http://schemas.openxmlformats.org/officeDocument/2006/relationships/image" Target="../media/image14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Relationship Id="rId1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1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4857760"/>
            <a:ext cx="1285884" cy="1365609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14348" y="428604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FFCC99"/>
                </a:solidFill>
                <a:latin typeface="Comic Sans MS" pitchFamily="66" charset="0"/>
              </a:rPr>
              <a:t>EL PROGRAMA  DE PROMOCION JUVENIL MÁS AMBICIOSO</a:t>
            </a:r>
            <a:endParaRPr lang="es-ES" sz="2000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71472" y="1571612"/>
            <a:ext cx="7786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THE ITINERANT SCHOOL EXHIBITION, </a:t>
            </a:r>
          </a:p>
          <a:p>
            <a:pPr algn="ctr"/>
            <a:r>
              <a:rPr lang="es-ES" sz="2800" dirty="0" smtClean="0">
                <a:latin typeface="Arial Rounded MT Bold" pitchFamily="34" charset="0"/>
              </a:rPr>
              <a:t>THE  LONGEST PEDAGOGICAL PROGRAM OF CORREOS AND FESOFI</a:t>
            </a:r>
          </a:p>
          <a:p>
            <a:pPr algn="ctr"/>
            <a:endParaRPr lang="es-ES" sz="2800" dirty="0">
              <a:latin typeface="Arial Rounded MT Bold" pitchFamily="34" charset="0"/>
            </a:endParaRPr>
          </a:p>
          <a:p>
            <a:pPr algn="ctr"/>
            <a:r>
              <a:rPr lang="es-ES" sz="2800" dirty="0" smtClean="0">
                <a:latin typeface="Arial Rounded MT Bold" pitchFamily="34" charset="0"/>
              </a:rPr>
              <a:t>1998 – 2017</a:t>
            </a:r>
            <a:endParaRPr lang="es-ES" sz="2800" dirty="0">
              <a:latin typeface="Arial Rounded MT Bold" pitchFamily="34" charset="0"/>
            </a:endParaRPr>
          </a:p>
        </p:txBody>
      </p:sp>
      <p:pic>
        <p:nvPicPr>
          <p:cNvPr id="10" name="9 Imagen" descr="2011 anagrama CORREOS GRUPO CORRE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4500570"/>
            <a:ext cx="3697671" cy="1785950"/>
          </a:xfrm>
          <a:prstGeom prst="rect">
            <a:avLst/>
          </a:prstGeom>
        </p:spPr>
      </p:pic>
      <p:pic>
        <p:nvPicPr>
          <p:cNvPr id="11" name="10 Imagen" descr="FESOFI A 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9" y="4357694"/>
            <a:ext cx="1826235" cy="1785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57488" y="285728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FIRST PERIOD  (1998-2005)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4348" y="1071546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ITINERANTE”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00364" y="157161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SPONSOR : CORREOS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pic>
        <p:nvPicPr>
          <p:cNvPr id="14" name="13 Imagen" descr="F2017_SPAIN04_GOMEZ_AGUERO_Jose_Pedro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2428868"/>
            <a:ext cx="3214710" cy="2246749"/>
          </a:xfrm>
          <a:prstGeom prst="rect">
            <a:avLst/>
          </a:prstGeom>
        </p:spPr>
      </p:pic>
      <p:pic>
        <p:nvPicPr>
          <p:cNvPr id="19" name="18 Imagen" descr="F2017_SPAIN04_GOMEZ_AGUERO_Jose_Pedro577 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785794"/>
            <a:ext cx="2497098" cy="1785950"/>
          </a:xfrm>
          <a:prstGeom prst="rect">
            <a:avLst/>
          </a:prstGeom>
        </p:spPr>
      </p:pic>
      <p:pic>
        <p:nvPicPr>
          <p:cNvPr id="20" name="19 Imagen" descr="F2017_SPAIN04_GOMEZ_AGUERO_Jose_Pedro577 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642918"/>
            <a:ext cx="2167845" cy="1857388"/>
          </a:xfrm>
          <a:prstGeom prst="rect">
            <a:avLst/>
          </a:prstGeom>
        </p:spPr>
      </p:pic>
      <p:pic>
        <p:nvPicPr>
          <p:cNvPr id="24" name="23 Imagen" descr="F2017_SPAIN04_GOMEZ_AGUERO_Jose_Pedro577 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86256"/>
            <a:ext cx="3953793" cy="1000132"/>
          </a:xfrm>
          <a:prstGeom prst="rect">
            <a:avLst/>
          </a:prstGeom>
        </p:spPr>
      </p:pic>
      <p:pic>
        <p:nvPicPr>
          <p:cNvPr id="25" name="24 Imagen" descr="F2017_SPAIN04_GOMEZ_AGUERO_Jose_Pedro578 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546" y="5286388"/>
            <a:ext cx="6288181" cy="1428760"/>
          </a:xfrm>
          <a:prstGeom prst="rect">
            <a:avLst/>
          </a:prstGeom>
        </p:spPr>
      </p:pic>
      <p:cxnSp>
        <p:nvCxnSpPr>
          <p:cNvPr id="29" name="28 Conector recto de flecha"/>
          <p:cNvCxnSpPr/>
          <p:nvPr/>
        </p:nvCxnSpPr>
        <p:spPr>
          <a:xfrm rot="10800000">
            <a:off x="2428860" y="2143116"/>
            <a:ext cx="2071702" cy="1143008"/>
          </a:xfrm>
          <a:prstGeom prst="straightConnector1">
            <a:avLst/>
          </a:prstGeom>
          <a:ln>
            <a:solidFill>
              <a:srgbClr val="FF5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V="1">
            <a:off x="5581656" y="2152640"/>
            <a:ext cx="714380" cy="500066"/>
          </a:xfrm>
          <a:prstGeom prst="straightConnector1">
            <a:avLst/>
          </a:prstGeom>
          <a:ln>
            <a:solidFill>
              <a:srgbClr val="FF5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10800000" flipV="1">
            <a:off x="3143240" y="4000504"/>
            <a:ext cx="1571636" cy="714380"/>
          </a:xfrm>
          <a:prstGeom prst="straightConnector1">
            <a:avLst/>
          </a:prstGeom>
          <a:ln>
            <a:solidFill>
              <a:srgbClr val="FF505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6429388" y="2714620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SCHOOL’S TARIF STAMP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428596" y="2714620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ITINERANTE </a:t>
            </a:r>
          </a:p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SPECIAL </a:t>
            </a:r>
          </a:p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CANCELLATION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4071934" y="4786322"/>
            <a:ext cx="507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ONLY FOR STUDENTS AND TEACHERS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857488" y="5572140"/>
            <a:ext cx="507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Comic Sans MS" pitchFamily="66" charset="0"/>
              </a:rPr>
              <a:t>ONLY FOR SCHOOL ADRESSES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357422" y="285728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FIRST PERIOD  (1998-2005)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357554" y="1071546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ITINERANTE”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786314" y="1571612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</a:t>
            </a:r>
            <a:r>
              <a:rPr lang="es-ES" sz="2000" b="1" dirty="0" smtClean="0">
                <a:solidFill>
                  <a:srgbClr val="FFFFCC"/>
                </a:solidFill>
                <a:latin typeface="Comic Sans MS" pitchFamily="66" charset="0"/>
              </a:rPr>
              <a:t>IN 8 YEARS</a:t>
            </a:r>
            <a:endParaRPr lang="es-ES" sz="2000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143372" y="228599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259 TOWNS VISITED </a:t>
            </a:r>
          </a:p>
          <a:p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(259 EXHIBITIONS)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143372" y="328612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903 SCHOOLS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071934" y="3929066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124.167 STUDENTS (1)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214810" y="4572008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6.121 TEACHERS (1)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286248" y="521495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FFFF66"/>
                </a:solidFill>
                <a:latin typeface="Comic Sans MS" pitchFamily="66" charset="0"/>
              </a:rPr>
              <a:t>About</a:t>
            </a:r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 25.000 </a:t>
            </a:r>
            <a:r>
              <a:rPr lang="es-ES" b="1" dirty="0" err="1" smtClean="0">
                <a:solidFill>
                  <a:srgbClr val="FFFF66"/>
                </a:solidFill>
                <a:latin typeface="Comic Sans MS" pitchFamily="66" charset="0"/>
              </a:rPr>
              <a:t>adults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26" name="25 Imagen" descr="19991025 ITINERANTE CACE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928670"/>
            <a:ext cx="3149646" cy="2000264"/>
          </a:xfrm>
          <a:prstGeom prst="rect">
            <a:avLst/>
          </a:prstGeom>
        </p:spPr>
      </p:pic>
      <p:pic>
        <p:nvPicPr>
          <p:cNvPr id="27" name="26 Imagen" descr="2003 INTERCAMBIO DE SELLOS2 BENIS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5143512"/>
            <a:ext cx="2061125" cy="1500198"/>
          </a:xfrm>
          <a:prstGeom prst="rect">
            <a:avLst/>
          </a:prstGeom>
        </p:spPr>
      </p:pic>
      <p:pic>
        <p:nvPicPr>
          <p:cNvPr id="28" name="27 Imagen" descr="CEUTA - Itineran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143248"/>
            <a:ext cx="3185942" cy="1767270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4286248" y="607220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  <a:latin typeface="Comic Sans MS" pitchFamily="66" charset="0"/>
              </a:rPr>
              <a:t>(1) </a:t>
            </a:r>
            <a:r>
              <a:rPr lang="es-ES" b="1" dirty="0" err="1" smtClean="0">
                <a:solidFill>
                  <a:srgbClr val="002060"/>
                </a:solidFill>
                <a:latin typeface="Comic Sans MS" pitchFamily="66" charset="0"/>
              </a:rPr>
              <a:t>From</a:t>
            </a:r>
            <a:r>
              <a:rPr lang="es-ES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latin typeface="Comic Sans MS" pitchFamily="66" charset="0"/>
              </a:rPr>
              <a:t>weekly</a:t>
            </a:r>
            <a:r>
              <a:rPr lang="es-ES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s-ES" b="1" dirty="0" err="1" smtClean="0">
                <a:solidFill>
                  <a:srgbClr val="002060"/>
                </a:solidFill>
                <a:latin typeface="Comic Sans MS" pitchFamily="66" charset="0"/>
              </a:rPr>
              <a:t>reports</a:t>
            </a:r>
            <a:endParaRPr lang="es-ES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142976" y="357166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SECOND PERIOD  (2006-2017)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85720" y="1071546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SCHOOL EXHIBITION “THE WORLD OF STAMPS”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85918" y="164305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omic Sans MS" pitchFamily="66" charset="0"/>
              </a:rPr>
              <a:t>Exposición Escolar</a:t>
            </a:r>
          </a:p>
          <a:p>
            <a:pPr algn="ctr"/>
            <a:r>
              <a:rPr lang="es-ES" sz="2000" b="1" dirty="0" smtClean="0">
                <a:latin typeface="Comic Sans MS" pitchFamily="66" charset="0"/>
              </a:rPr>
              <a:t> “El Mundo de los Sellos”</a:t>
            </a:r>
            <a:endParaRPr lang="es-ES" sz="2000" b="1" dirty="0">
              <a:latin typeface="Comic Sans MS" pitchFamily="66" charset="0"/>
            </a:endParaRPr>
          </a:p>
        </p:txBody>
      </p:sp>
      <p:pic>
        <p:nvPicPr>
          <p:cNvPr id="19" name="18 Imagen" descr="Cartel Exposicion Escolar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080000">
            <a:off x="2075216" y="2832513"/>
            <a:ext cx="2185577" cy="3143248"/>
          </a:xfrm>
          <a:prstGeom prst="rect">
            <a:avLst/>
          </a:prstGeom>
        </p:spPr>
      </p:pic>
      <p:pic>
        <p:nvPicPr>
          <p:cNvPr id="20" name="19 Imagen" descr="201209 Cartel escolares 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60" y="1571612"/>
            <a:ext cx="2357454" cy="49245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714348" y="1571612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itchFamily="34" charset="0"/>
              </a:rPr>
              <a:t>CHANGE OF PHILOSOPHY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28596" y="2428868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THE EXHIBITION GO TO SCHOOLS (</a:t>
            </a:r>
            <a:r>
              <a:rPr lang="es-ES" sz="2000" b="1" dirty="0" err="1" smtClean="0">
                <a:solidFill>
                  <a:srgbClr val="FFFF66"/>
                </a:solidFill>
                <a:latin typeface="Arial Black" pitchFamily="34" charset="0"/>
              </a:rPr>
              <a:t>Not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at </a:t>
            </a:r>
            <a:r>
              <a:rPr lang="es-ES" sz="2000" b="1" dirty="0" err="1" smtClean="0">
                <a:solidFill>
                  <a:srgbClr val="FFFF66"/>
                </a:solidFill>
                <a:latin typeface="Arial Black" pitchFamily="34" charset="0"/>
              </a:rPr>
              <a:t>city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Arial Black" pitchFamily="34" charset="0"/>
              </a:rPr>
              <a:t>buildings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)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42976" y="357166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SECOND PERIOD  (2006-2017)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5720" y="857232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SCHOOL EXHIBITION “THE WORLD OF STAMPS”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596" y="3143248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PROMOTION OF COMPUTER ACTIVITIES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28596" y="3857628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NEW EXHIBITS (MORE DIDACTIC AND ILLUSTRATED)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28596" y="4500570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PERSONALIZED STAMPS  FOR  EACH SCHOOL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8596" y="5143512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SPECIAL ACTIVITIES FOR EACH AGE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28596" y="5786454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DRAWING COMPETITION “ONE STAMP FOR MY TOWN”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071670" y="1428736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AT SCHOOLS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42976" y="357166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SECOND PERIOD  (2006-2017)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5720" y="857232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CC99"/>
                </a:solidFill>
                <a:latin typeface="Comic Sans MS" pitchFamily="66" charset="0"/>
              </a:rPr>
              <a:t>SCHOOL EXHIBITION 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“THE WORLD OF STAMPS”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1" name="10 Imagen" descr="COLEGIO CANGAS-NAZARET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0000">
            <a:off x="237079" y="1887916"/>
            <a:ext cx="3524242" cy="2643182"/>
          </a:xfrm>
          <a:prstGeom prst="rect">
            <a:avLst/>
          </a:prstGeom>
        </p:spPr>
      </p:pic>
      <p:pic>
        <p:nvPicPr>
          <p:cNvPr id="17" name="16 Imagen" descr="2013-01 Arganda CEIP Rosalia de Castro 3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071942"/>
            <a:ext cx="4714876" cy="2426654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4429124" y="1785926"/>
            <a:ext cx="42148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u="sng" dirty="0" smtClean="0">
                <a:solidFill>
                  <a:srgbClr val="FFFFCC"/>
                </a:solidFill>
                <a:latin typeface="Arial Rounded MT Bold" pitchFamily="34" charset="0"/>
              </a:rPr>
              <a:t>2006-2017</a:t>
            </a:r>
          </a:p>
          <a:p>
            <a:pPr algn="ctr"/>
            <a:endParaRPr lang="es-ES" sz="2400" dirty="0" smtClean="0">
              <a:solidFill>
                <a:srgbClr val="FFFFCC"/>
              </a:solidFill>
              <a:latin typeface="Arial Rounded MT Bold" pitchFamily="34" charset="0"/>
            </a:endParaRPr>
          </a:p>
          <a:p>
            <a:pPr algn="ctr"/>
            <a:r>
              <a:rPr lang="es-ES" sz="2800" dirty="0" smtClean="0">
                <a:solidFill>
                  <a:srgbClr val="FFFF66"/>
                </a:solidFill>
                <a:latin typeface="Arial Rounded MT Bold" pitchFamily="34" charset="0"/>
              </a:rPr>
              <a:t>306  EXHIBITIONS IN 306 PUBLIC AND PRIVATE SCHOOLS</a:t>
            </a:r>
          </a:p>
          <a:p>
            <a:pPr algn="ctr"/>
            <a:endParaRPr lang="es-ES" sz="2400" dirty="0" smtClean="0">
              <a:solidFill>
                <a:srgbClr val="FFFF66"/>
              </a:solidFill>
              <a:latin typeface="Arial Rounded MT Bold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86380" y="4643446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FROM 5 TO 18 YEARS</a:t>
            </a:r>
            <a:endParaRPr lang="es-ES" sz="2000" b="1" dirty="0">
              <a:solidFill>
                <a:schemeClr val="accent5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71538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COMPUTER ACTIVITIES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11" name="10 Imagen" descr="2012-21 Calahorra Colegio Quintiliano 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0000">
            <a:off x="4487602" y="1355528"/>
            <a:ext cx="3500462" cy="2625347"/>
          </a:xfrm>
          <a:prstGeom prst="rect">
            <a:avLst/>
          </a:prstGeom>
        </p:spPr>
      </p:pic>
      <p:pic>
        <p:nvPicPr>
          <p:cNvPr id="17" name="16 Imagen" descr="2012-25 Arnedo - CEIP La Estación 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2428868"/>
            <a:ext cx="3714777" cy="2786083"/>
          </a:xfrm>
          <a:prstGeom prst="rect">
            <a:avLst/>
          </a:prstGeom>
        </p:spPr>
      </p:pic>
      <p:pic>
        <p:nvPicPr>
          <p:cNvPr id="18" name="17 Imagen" descr="2006 alumno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360000">
            <a:off x="765389" y="5409226"/>
            <a:ext cx="1037482" cy="1030978"/>
          </a:xfrm>
          <a:prstGeom prst="rect">
            <a:avLst/>
          </a:prstGeom>
        </p:spPr>
      </p:pic>
      <p:pic>
        <p:nvPicPr>
          <p:cNvPr id="19" name="18 Imagen" descr="2007 alumn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20000">
            <a:off x="1414315" y="5415054"/>
            <a:ext cx="1000132" cy="997017"/>
          </a:xfrm>
          <a:prstGeom prst="rect">
            <a:avLst/>
          </a:prstGeom>
        </p:spPr>
      </p:pic>
      <p:pic>
        <p:nvPicPr>
          <p:cNvPr id="20" name="19 Imagen" descr="2010 alumno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3108" y="5500702"/>
            <a:ext cx="1049457" cy="1000132"/>
          </a:xfrm>
          <a:prstGeom prst="rect">
            <a:avLst/>
          </a:prstGeom>
        </p:spPr>
      </p:pic>
      <p:pic>
        <p:nvPicPr>
          <p:cNvPr id="21" name="20 Imagen" descr="2008 alumn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-780000">
            <a:off x="2814054" y="5457527"/>
            <a:ext cx="1000132" cy="998078"/>
          </a:xfrm>
          <a:prstGeom prst="rect">
            <a:avLst/>
          </a:prstGeom>
        </p:spPr>
      </p:pic>
      <p:pic>
        <p:nvPicPr>
          <p:cNvPr id="22" name="21 Imagen" descr="2011 alumno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43306" y="5286388"/>
            <a:ext cx="1214446" cy="1214446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571472" y="1071546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  <a:latin typeface="Comic Sans MS" pitchFamily="66" charset="0"/>
              </a:rPr>
              <a:t>CD STUDENTS</a:t>
            </a:r>
          </a:p>
          <a:p>
            <a:pPr algn="ctr"/>
            <a:endParaRPr lang="es-ES" sz="16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s-ES" sz="1600" b="1" dirty="0" smtClean="0">
                <a:solidFill>
                  <a:srgbClr val="FFFF00"/>
                </a:solidFill>
                <a:latin typeface="Comic Sans MS" pitchFamily="66" charset="0"/>
              </a:rPr>
              <a:t>10 EDITIONS</a:t>
            </a:r>
            <a:endParaRPr lang="es-ES" sz="1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214942" y="785794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  <a:latin typeface="Comic Sans MS" pitchFamily="66" charset="0"/>
              </a:rPr>
              <a:t>59.000  copies </a:t>
            </a:r>
            <a:r>
              <a:rPr lang="es-ES" sz="2000" b="1" dirty="0" err="1" smtClean="0">
                <a:solidFill>
                  <a:srgbClr val="FFFF00"/>
                </a:solidFill>
                <a:latin typeface="Comic Sans MS" pitchFamily="66" charset="0"/>
              </a:rPr>
              <a:t>distributed</a:t>
            </a:r>
            <a:endParaRPr lang="es-E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4" name="13 Imagen" descr="2012 alumno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80000">
            <a:off x="4749778" y="4892662"/>
            <a:ext cx="1643074" cy="1643074"/>
          </a:xfrm>
          <a:prstGeom prst="rect">
            <a:avLst/>
          </a:prstGeom>
        </p:spPr>
      </p:pic>
      <p:pic>
        <p:nvPicPr>
          <p:cNvPr id="15" name="14 Imagen" descr="2014 Caratula Cd alumnos 01red 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00760" y="4643446"/>
            <a:ext cx="1828800" cy="1828800"/>
          </a:xfrm>
          <a:prstGeom prst="rect">
            <a:avLst/>
          </a:prstGeom>
        </p:spPr>
      </p:pic>
      <p:pic>
        <p:nvPicPr>
          <p:cNvPr id="24" name="23 Imagen" descr="cd alumno2015-2016 (2) RE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3768" y="4572008"/>
            <a:ext cx="1828800" cy="1828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5000628" y="1214422"/>
            <a:ext cx="33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  <a:latin typeface="Comic Sans MS" pitchFamily="66" charset="0"/>
              </a:rPr>
              <a:t>CD TEACHERS</a:t>
            </a:r>
          </a:p>
          <a:p>
            <a:pPr algn="ctr"/>
            <a:endParaRPr lang="es-ES" sz="16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s-ES" sz="1600" b="1" dirty="0" smtClean="0">
                <a:solidFill>
                  <a:srgbClr val="FFFF00"/>
                </a:solidFill>
                <a:latin typeface="Comic Sans MS" pitchFamily="66" charset="0"/>
              </a:rPr>
              <a:t>7 EDITIONS</a:t>
            </a:r>
            <a:endParaRPr lang="es-ES" sz="1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143372" y="6143644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  <a:latin typeface="Comic Sans MS" pitchFamily="66" charset="0"/>
              </a:rPr>
              <a:t>8.000  copies</a:t>
            </a:r>
            <a:endParaRPr lang="es-E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14" name="13 Imagen" descr="2010 profesor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660000">
            <a:off x="6949914" y="2312032"/>
            <a:ext cx="1124922" cy="1071569"/>
          </a:xfrm>
          <a:prstGeom prst="rect">
            <a:avLst/>
          </a:prstGeom>
        </p:spPr>
      </p:pic>
      <p:pic>
        <p:nvPicPr>
          <p:cNvPr id="15" name="14 Imagen" descr="cdprofes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3357562"/>
            <a:ext cx="1428760" cy="1428760"/>
          </a:xfrm>
          <a:prstGeom prst="rect">
            <a:avLst/>
          </a:prstGeom>
        </p:spPr>
      </p:pic>
      <p:pic>
        <p:nvPicPr>
          <p:cNvPr id="26" name="25 Imagen" descr="MUNDOPROFESORNUEVO[1]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3834" y="2643182"/>
            <a:ext cx="1034792" cy="1034792"/>
          </a:xfrm>
          <a:prstGeom prst="rect">
            <a:avLst/>
          </a:prstGeom>
        </p:spPr>
      </p:pic>
      <p:pic>
        <p:nvPicPr>
          <p:cNvPr id="27" name="26 Imagen" descr="Matemáticas 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1142984"/>
            <a:ext cx="3048020" cy="2286016"/>
          </a:xfrm>
          <a:prstGeom prst="rect">
            <a:avLst/>
          </a:prstGeom>
        </p:spPr>
      </p:pic>
      <p:pic>
        <p:nvPicPr>
          <p:cNvPr id="28" name="27 Imagen" descr="Animales vertebrados 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356" y="1928802"/>
            <a:ext cx="2928958" cy="2196718"/>
          </a:xfrm>
          <a:prstGeom prst="rect">
            <a:avLst/>
          </a:prstGeom>
        </p:spPr>
      </p:pic>
      <p:pic>
        <p:nvPicPr>
          <p:cNvPr id="29" name="28 Imagen" descr="Inglés 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86182" y="2571744"/>
            <a:ext cx="2714644" cy="2035983"/>
          </a:xfrm>
          <a:prstGeom prst="rect">
            <a:avLst/>
          </a:prstGeom>
        </p:spPr>
      </p:pic>
      <p:pic>
        <p:nvPicPr>
          <p:cNvPr id="30" name="29 Imagen" descr="201208 r Zaragoza CEIP JUAN XXIII 0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0000">
            <a:off x="558748" y="4004605"/>
            <a:ext cx="2817810" cy="2113358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3500430" y="4786322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FFCC"/>
                </a:solidFill>
                <a:latin typeface="Comic Sans MS" pitchFamily="66" charset="0"/>
              </a:rPr>
              <a:t>WITH DIDACTIC CLASS SCHEDULES BASED ON STAMPS</a:t>
            </a:r>
            <a:endParaRPr lang="es-ES" sz="2000" b="1" dirty="0">
              <a:solidFill>
                <a:srgbClr val="CCFFCC"/>
              </a:solidFill>
              <a:latin typeface="Comic Sans MS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71538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COMPUTER ACTIVITIES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8" name="17 Imagen" descr="cd profe2015-2016 RED (2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00892" y="4429132"/>
            <a:ext cx="1828800" cy="1828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NEW ATTRACTIVE EXHIBITS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20" name="19 Imagen" descr="02 Asteri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">
            <a:off x="2071670" y="4714884"/>
            <a:ext cx="1950383" cy="1857388"/>
          </a:xfrm>
          <a:prstGeom prst="rect">
            <a:avLst/>
          </a:prstGeom>
        </p:spPr>
      </p:pic>
      <p:pic>
        <p:nvPicPr>
          <p:cNvPr id="22" name="21 Imagen" descr="IMG_01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214422"/>
            <a:ext cx="4000496" cy="3000372"/>
          </a:xfrm>
          <a:prstGeom prst="rect">
            <a:avLst/>
          </a:prstGeom>
        </p:spPr>
      </p:pic>
      <p:pic>
        <p:nvPicPr>
          <p:cNvPr id="24" name="23 Imagen" descr="2012-25 Arnedo - CEIP La Estación 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2000240"/>
            <a:ext cx="3500462" cy="4664203"/>
          </a:xfrm>
          <a:prstGeom prst="rect">
            <a:avLst/>
          </a:prstGeom>
        </p:spPr>
      </p:pic>
      <p:pic>
        <p:nvPicPr>
          <p:cNvPr id="32" name="31 Imagen" descr="05 Los Lunni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929066"/>
            <a:ext cx="1857388" cy="1785022"/>
          </a:xfrm>
          <a:prstGeom prst="rect">
            <a:avLst/>
          </a:prstGeom>
        </p:spPr>
      </p:pic>
      <p:pic>
        <p:nvPicPr>
          <p:cNvPr id="33" name="32 Imagen" descr="Music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40000">
            <a:off x="7426285" y="2904533"/>
            <a:ext cx="1418604" cy="2005007"/>
          </a:xfrm>
          <a:prstGeom prst="rect">
            <a:avLst/>
          </a:prstGeom>
        </p:spPr>
      </p:pic>
      <p:pic>
        <p:nvPicPr>
          <p:cNvPr id="34" name="33 Imagen" descr="Captur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60000">
            <a:off x="6643702" y="1071546"/>
            <a:ext cx="1413724" cy="200024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NEW ATTRACTIVE EXHIBITS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85786" y="1285861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FFCC"/>
                </a:solidFill>
                <a:latin typeface="Comic Sans MS" pitchFamily="66" charset="0"/>
              </a:rPr>
              <a:t>THE NEW EXHIBITS TALK ABOUT</a:t>
            </a:r>
            <a:endParaRPr lang="es-ES" sz="2000" b="1" dirty="0">
              <a:solidFill>
                <a:srgbClr val="CCFFCC"/>
              </a:solidFill>
              <a:latin typeface="Comic Sans MS" pitchFamily="66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57224" y="1928802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HISTORY OF THE POST AND PHILATELY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28662" y="2571744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FFCC"/>
                </a:solidFill>
                <a:latin typeface="Comic Sans MS" pitchFamily="66" charset="0"/>
              </a:rPr>
              <a:t> 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THE STAMPS A WORLD OF ADVENTURES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071538" y="3143248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FFCC"/>
                </a:solidFill>
                <a:latin typeface="Comic Sans MS" pitchFamily="66" charset="0"/>
              </a:rPr>
              <a:t> 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THE MAIL ALWAYS COMES 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71538" y="3857628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FFCC"/>
                </a:solidFill>
                <a:latin typeface="Comic Sans MS" pitchFamily="66" charset="0"/>
              </a:rPr>
              <a:t> 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INNOVATION IN STAMPS 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000100" y="4429132"/>
            <a:ext cx="700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DO YOU KNOW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357290" y="5429264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omic Sans MS" pitchFamily="66" charset="0"/>
              </a:rPr>
              <a:t>AND MUCH MORE……</a:t>
            </a:r>
            <a:endParaRPr lang="es-ES" sz="2800" b="1" dirty="0">
              <a:latin typeface="Comic Sans MS" pitchFamily="66" charset="0"/>
            </a:endParaRPr>
          </a:p>
        </p:txBody>
      </p:sp>
      <p:pic>
        <p:nvPicPr>
          <p:cNvPr id="18" name="17 Imagen" descr="03.- EL PRIMER SELLO DEL MUN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928670"/>
            <a:ext cx="6291278" cy="4427731"/>
          </a:xfrm>
          <a:prstGeom prst="rect">
            <a:avLst/>
          </a:prstGeom>
        </p:spPr>
      </p:pic>
      <p:pic>
        <p:nvPicPr>
          <p:cNvPr id="19" name="18 Imagen" descr="03.- star 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214422"/>
            <a:ext cx="6551970" cy="4572032"/>
          </a:xfrm>
          <a:prstGeom prst="rect">
            <a:avLst/>
          </a:prstGeom>
        </p:spPr>
      </p:pic>
      <p:pic>
        <p:nvPicPr>
          <p:cNvPr id="21" name="20 Imagen" descr="03.- Conoc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1643050"/>
            <a:ext cx="6250750" cy="4429156"/>
          </a:xfrm>
          <a:prstGeom prst="rect">
            <a:avLst/>
          </a:prstGeom>
        </p:spPr>
      </p:pic>
      <p:pic>
        <p:nvPicPr>
          <p:cNvPr id="23" name="22 Imagen" descr="08 V-mai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70" y="2000240"/>
            <a:ext cx="5969669" cy="4271725"/>
          </a:xfrm>
          <a:prstGeom prst="rect">
            <a:avLst/>
          </a:prstGeom>
        </p:spPr>
      </p:pic>
      <p:pic>
        <p:nvPicPr>
          <p:cNvPr id="25" name="24 Imagen" descr="08 Cristal 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36" y="2285992"/>
            <a:ext cx="6072230" cy="4259491"/>
          </a:xfrm>
          <a:prstGeom prst="rect">
            <a:avLst/>
          </a:prstGeom>
        </p:spPr>
      </p:pic>
      <p:pic>
        <p:nvPicPr>
          <p:cNvPr id="26" name="25 Imagen" descr="03.- Valores Cívico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6116" y="2714620"/>
            <a:ext cx="5642620" cy="39743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357166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SPECIAL FRAMES AND PUPITERS FOR THE SMALLEST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13" name="12 Imagen" descr="2013-01 Rosalia de Castro  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4143404" cy="2754268"/>
          </a:xfrm>
          <a:prstGeom prst="rect">
            <a:avLst/>
          </a:prstGeom>
        </p:spPr>
      </p:pic>
      <p:pic>
        <p:nvPicPr>
          <p:cNvPr id="17" name="16 Imagen" descr="DSCF8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720000">
            <a:off x="1517545" y="3831389"/>
            <a:ext cx="3456000" cy="2592000"/>
          </a:xfrm>
          <a:prstGeom prst="rect">
            <a:avLst/>
          </a:prstGeom>
        </p:spPr>
      </p:pic>
      <p:pic>
        <p:nvPicPr>
          <p:cNvPr id="18" name="17 Imagen" descr="260208tr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">
            <a:off x="4678420" y="1863661"/>
            <a:ext cx="3937162" cy="2583763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5072066" y="5286388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With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Exhibits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made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in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public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schools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for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6/8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year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old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571472" y="857232"/>
            <a:ext cx="77867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itchFamily="34" charset="0"/>
              </a:rPr>
              <a:t>IN </a:t>
            </a:r>
            <a:r>
              <a:rPr lang="en-US" sz="2800" dirty="0" smtClean="0">
                <a:solidFill>
                  <a:srgbClr val="FF5050"/>
                </a:solidFill>
                <a:latin typeface="Arial Rounded MT Bold" pitchFamily="34" charset="0"/>
              </a:rPr>
              <a:t>1998</a:t>
            </a:r>
            <a:r>
              <a:rPr lang="en-US" sz="2800" dirty="0" smtClean="0">
                <a:latin typeface="Arial Rounded MT Bold" pitchFamily="34" charset="0"/>
              </a:rPr>
              <a:t> THE DIRECCION DE FILATELIA OF CORREOS  AND THE FEDERACION ESPAÑOLA DE FILATELIA, THROUGH THEIR YOUTH COMMISSION, DECIDED TO INITIATE A PEDAGOGICAL PROGRAM OF COLLABORATION WITH THE FOLLOWING OBJECTIVES: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357290" y="4845254"/>
            <a:ext cx="70723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CC"/>
                </a:solidFill>
                <a:latin typeface="Comic Sans MS" pitchFamily="66" charset="0"/>
              </a:rPr>
              <a:t>TEACH THE CULTURAL VALUE OF STAMPS</a:t>
            </a:r>
          </a:p>
          <a:p>
            <a:pPr>
              <a:buFont typeface="Arial" charset="0"/>
              <a:buChar char="•"/>
            </a:pP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57290" y="4140398"/>
            <a:ext cx="745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CC"/>
                </a:solidFill>
                <a:latin typeface="Comic Sans MS" pitchFamily="66" charset="0"/>
              </a:rPr>
              <a:t>PROMOTE THE USE OF POSTAL MAIL AND STAMPS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357290" y="5488196"/>
            <a:ext cx="70723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CC"/>
                </a:solidFill>
                <a:latin typeface="Comic Sans MS" pitchFamily="66" charset="0"/>
              </a:rPr>
              <a:t>PROMOTE THE PHILATELY AT SCHOOLS</a:t>
            </a:r>
          </a:p>
          <a:p>
            <a:pPr>
              <a:buFont typeface="Arial" charset="0"/>
              <a:buChar char="•"/>
            </a:pP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5" name="4 Imagen" descr="201203 TVRIO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142984"/>
            <a:ext cx="2058719" cy="2105017"/>
          </a:xfrm>
          <a:prstGeom prst="rect">
            <a:avLst/>
          </a:prstGeom>
        </p:spPr>
      </p:pic>
      <p:pic>
        <p:nvPicPr>
          <p:cNvPr id="11" name="10 Imagen" descr="Red COLEGIO CANGAS-NAZARET-COMISION 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43182"/>
            <a:ext cx="2500330" cy="1875248"/>
          </a:xfrm>
          <a:prstGeom prst="rect">
            <a:avLst/>
          </a:prstGeom>
        </p:spPr>
      </p:pic>
      <p:pic>
        <p:nvPicPr>
          <p:cNvPr id="12" name="11 Imagen" descr="2011 11 R EL EJIDO SEK Alboran 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70" y="1643050"/>
            <a:ext cx="2409810" cy="3214686"/>
          </a:xfrm>
          <a:prstGeom prst="rect">
            <a:avLst/>
          </a:prstGeom>
        </p:spPr>
      </p:pic>
      <p:pic>
        <p:nvPicPr>
          <p:cNvPr id="14" name="13 Imagen" descr="200711 Carlos V Madrid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4000504"/>
            <a:ext cx="3333773" cy="2500330"/>
          </a:xfrm>
          <a:prstGeom prst="rect">
            <a:avLst/>
          </a:prstGeom>
        </p:spPr>
      </p:pic>
      <p:pic>
        <p:nvPicPr>
          <p:cNvPr id="15" name="14 Imagen" descr="2012-16 a Calahorra La Milagrosa 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1538" y="4143380"/>
            <a:ext cx="1766761" cy="2356859"/>
          </a:xfrm>
          <a:prstGeom prst="rect">
            <a:avLst/>
          </a:prstGeom>
        </p:spPr>
      </p:pic>
      <p:pic>
        <p:nvPicPr>
          <p:cNvPr id="17" name="16 Imagen" descr="2010-13 Piedras Blancas - El Vallin - 06 - Clas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4810" y="1643050"/>
            <a:ext cx="3214710" cy="2411033"/>
          </a:xfrm>
          <a:prstGeom prst="rect">
            <a:avLst/>
          </a:prstGeom>
        </p:spPr>
      </p:pic>
      <p:pic>
        <p:nvPicPr>
          <p:cNvPr id="18" name="17 Imagen" descr="2009-10 Valencia 0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8" y="3429000"/>
            <a:ext cx="3238523" cy="2428892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1428728" y="571480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A DREAM TEAM OF 7 NATIONAL FESOFI’S YOUTH PHILATELIC MONITORS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1000100" y="285728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ABOUT 30.000 KMS OF TRAVEL EACH YEAR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3" name="12 Imagen" descr="IMG-20170411-WA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142984"/>
            <a:ext cx="3786214" cy="28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19 Imagen" descr="IMG-20170411-WA0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214422"/>
            <a:ext cx="3643338" cy="2732504"/>
          </a:xfrm>
          <a:prstGeom prst="rect">
            <a:avLst/>
          </a:prstGeom>
        </p:spPr>
      </p:pic>
      <p:pic>
        <p:nvPicPr>
          <p:cNvPr id="21" name="20 Imagen" descr="IMG-20170411-WA0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0000">
            <a:off x="3335296" y="2243449"/>
            <a:ext cx="2988011" cy="398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21 Imagen" descr="MAPA 201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52" y="785794"/>
            <a:ext cx="7215238" cy="58895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FULL SUPPORT OF CORREOS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7" name="6 Imagen" descr="2010-18 Oviedo - CEIP Fozaneldi 09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142984"/>
            <a:ext cx="3282056" cy="2463730"/>
          </a:xfrm>
          <a:prstGeom prst="rect">
            <a:avLst/>
          </a:prstGeom>
        </p:spPr>
      </p:pic>
      <p:pic>
        <p:nvPicPr>
          <p:cNvPr id="9" name="8 Imagen" descr="2012-20 -7 Haro Colegio Sagrados Corazones 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428736"/>
            <a:ext cx="3286148" cy="2464611"/>
          </a:xfrm>
          <a:prstGeom prst="rect">
            <a:avLst/>
          </a:prstGeom>
        </p:spPr>
      </p:pic>
      <p:pic>
        <p:nvPicPr>
          <p:cNvPr id="11" name="10 Imagen" descr="2011 santa f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240000">
            <a:off x="89490" y="3193679"/>
            <a:ext cx="3588114" cy="2691086"/>
          </a:xfrm>
          <a:prstGeom prst="rect">
            <a:avLst/>
          </a:prstGeom>
        </p:spPr>
      </p:pic>
      <p:pic>
        <p:nvPicPr>
          <p:cNvPr id="12" name="11 Imagen" descr="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60000">
            <a:off x="6391728" y="3981362"/>
            <a:ext cx="2479791" cy="2143115"/>
          </a:xfrm>
          <a:prstGeom prst="rect">
            <a:avLst/>
          </a:prstGeom>
        </p:spPr>
      </p:pic>
      <p:pic>
        <p:nvPicPr>
          <p:cNvPr id="13" name="12 Imagen" descr="2010-16 Aviles - Palacio Valdes 37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60000">
            <a:off x="3759925" y="1351001"/>
            <a:ext cx="2809519" cy="3745436"/>
          </a:xfrm>
          <a:prstGeom prst="rect">
            <a:avLst/>
          </a:prstGeom>
        </p:spPr>
      </p:pic>
      <p:pic>
        <p:nvPicPr>
          <p:cNvPr id="10" name="9 Imagen" descr="2014-28 Madrid JRJ 001 re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8992" y="2857496"/>
            <a:ext cx="4929222" cy="3775786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285720" y="6000768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With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the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President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of </a:t>
            </a:r>
            <a:r>
              <a:rPr lang="es-ES" sz="2000" b="1" dirty="0" err="1" smtClean="0">
                <a:solidFill>
                  <a:srgbClr val="FFFF66"/>
                </a:solidFill>
                <a:latin typeface="Comic Sans MS" pitchFamily="66" charset="0"/>
              </a:rPr>
              <a:t>Spanish</a:t>
            </a:r>
            <a:r>
              <a:rPr lang="es-ES" sz="2000" b="1" dirty="0" smtClean="0">
                <a:solidFill>
                  <a:srgbClr val="FFFF66"/>
                </a:solidFill>
                <a:latin typeface="Comic Sans MS" pitchFamily="66" charset="0"/>
              </a:rPr>
              <a:t> Post</a:t>
            </a:r>
            <a:endParaRPr lang="es-ES" sz="20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214282" y="285728"/>
            <a:ext cx="892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COMIC’S FOR EACH LEVEL SPONSORED BY CORREOS 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6" name="5 Imagen" descr="201212 Primera pagina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14422"/>
            <a:ext cx="2093413" cy="2928958"/>
          </a:xfrm>
          <a:prstGeom prst="rect">
            <a:avLst/>
          </a:prstGeom>
        </p:spPr>
      </p:pic>
      <p:pic>
        <p:nvPicPr>
          <p:cNvPr id="9" name="8 Imagen" descr="201212 Colegio Fco Goya Calatayu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1071546"/>
            <a:ext cx="3571900" cy="2678477"/>
          </a:xfrm>
          <a:prstGeom prst="rect">
            <a:avLst/>
          </a:prstGeom>
        </p:spPr>
      </p:pic>
      <p:pic>
        <p:nvPicPr>
          <p:cNvPr id="10" name="9 Imagen" descr="201212 Colegio Montecanal Zaragoz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0000">
            <a:off x="5152922" y="2782691"/>
            <a:ext cx="3628295" cy="2721222"/>
          </a:xfrm>
          <a:prstGeom prst="rect">
            <a:avLst/>
          </a:prstGeom>
        </p:spPr>
      </p:pic>
      <p:pic>
        <p:nvPicPr>
          <p:cNvPr id="11" name="10 Imagen" descr="201212 Primera pagina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40000">
            <a:off x="7128716" y="1183243"/>
            <a:ext cx="1368170" cy="1453034"/>
          </a:xfrm>
          <a:prstGeom prst="rect">
            <a:avLst/>
          </a:prstGeom>
        </p:spPr>
      </p:pic>
      <p:pic>
        <p:nvPicPr>
          <p:cNvPr id="12" name="11 Imagen" descr="201212 Primera pagina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-840000">
            <a:off x="354113" y="2306890"/>
            <a:ext cx="2339249" cy="3214710"/>
          </a:xfrm>
          <a:prstGeom prst="rect">
            <a:avLst/>
          </a:prstGeom>
        </p:spPr>
      </p:pic>
      <p:pic>
        <p:nvPicPr>
          <p:cNvPr id="13" name="12 Imagen" descr="2016-03 Primera 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0166" y="3214686"/>
            <a:ext cx="2428892" cy="3338499"/>
          </a:xfrm>
          <a:prstGeom prst="rect">
            <a:avLst/>
          </a:prstGeom>
        </p:spPr>
      </p:pic>
      <p:pic>
        <p:nvPicPr>
          <p:cNvPr id="14" name="13 Imagen" descr="2016-03 Primera 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0496" y="3786190"/>
            <a:ext cx="3143272" cy="239085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4214810" y="6215082"/>
            <a:ext cx="471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25.000 Copies of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each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one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Spanish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Territorial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Philatelic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Federations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and local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Philatelic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Societies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colaborate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4" name="3 Imagen" descr="2008-07 Palencia La Salle 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60000">
            <a:off x="315449" y="1459392"/>
            <a:ext cx="2767573" cy="2075680"/>
          </a:xfrm>
          <a:prstGeom prst="rect">
            <a:avLst/>
          </a:prstGeom>
        </p:spPr>
      </p:pic>
      <p:pic>
        <p:nvPicPr>
          <p:cNvPr id="5" name="4 Imagen" descr="2010-03 Laguna de Duero Ntra Sra Periódico escolar 05b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1571612"/>
            <a:ext cx="2424665" cy="1714512"/>
          </a:xfrm>
          <a:prstGeom prst="rect">
            <a:avLst/>
          </a:prstGeom>
        </p:spPr>
      </p:pic>
      <p:pic>
        <p:nvPicPr>
          <p:cNvPr id="6" name="5 Imagen" descr="2011 10 r IES VIRGEN DEL CARMEN 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1357298"/>
            <a:ext cx="3492496" cy="2619372"/>
          </a:xfrm>
          <a:prstGeom prst="rect">
            <a:avLst/>
          </a:prstGeom>
        </p:spPr>
      </p:pic>
      <p:pic>
        <p:nvPicPr>
          <p:cNvPr id="7" name="6 Imagen" descr="2011 Escolasres Santa F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540000">
            <a:off x="226668" y="3505085"/>
            <a:ext cx="2847144" cy="2135358"/>
          </a:xfrm>
          <a:prstGeom prst="rect">
            <a:avLst/>
          </a:prstGeom>
        </p:spPr>
      </p:pic>
      <p:pic>
        <p:nvPicPr>
          <p:cNvPr id="9" name="8 Imagen" descr="2013-01 Arganda CEIP Rosalia de Castro Inauguracion 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80000">
            <a:off x="5579140" y="3209167"/>
            <a:ext cx="3166615" cy="2375351"/>
          </a:xfrm>
          <a:prstGeom prst="rect">
            <a:avLst/>
          </a:prstGeom>
        </p:spPr>
      </p:pic>
      <p:pic>
        <p:nvPicPr>
          <p:cNvPr id="10" name="9 Imagen" descr="200911 - DENIA 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3071810"/>
            <a:ext cx="2563802" cy="1922852"/>
          </a:xfrm>
          <a:prstGeom prst="rect">
            <a:avLst/>
          </a:prstGeom>
        </p:spPr>
      </p:pic>
      <p:pic>
        <p:nvPicPr>
          <p:cNvPr id="12" name="11 Imagen" descr="COLEGIO CONCEPCION ARENAL A CORUÑA-TUTOR 0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488" y="4572008"/>
            <a:ext cx="3143240" cy="2087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857224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THOUSANDS AND THOUSANDS OF GIFTS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6" name="5 Imagen" descr="2011 07 r ALMERIA V LORETO 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1214422"/>
            <a:ext cx="3071834" cy="2303876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9" name="8 Imagen" descr="2013-01 Arganda CEIP Rosalia de Castro 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360000">
            <a:off x="4357317" y="3730244"/>
            <a:ext cx="3908669" cy="293150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7215206" y="642918"/>
            <a:ext cx="1928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FFFF66"/>
                </a:solidFill>
                <a:latin typeface="Comic Sans MS" pitchFamily="66" charset="0"/>
              </a:rPr>
              <a:t>CD’s</a:t>
            </a:r>
            <a:endParaRPr lang="es-ES" sz="2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Rules, </a:t>
            </a:r>
          </a:p>
          <a:p>
            <a:pPr algn="ctr"/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comics</a:t>
            </a:r>
          </a:p>
          <a:p>
            <a:pPr algn="ctr"/>
            <a:r>
              <a:rPr lang="es-ES" sz="2000" dirty="0" err="1" smtClean="0">
                <a:solidFill>
                  <a:srgbClr val="FFFF66"/>
                </a:solidFill>
                <a:latin typeface="Comic Sans MS" pitchFamily="66" charset="0"/>
              </a:rPr>
              <a:t>magnifiers</a:t>
            </a:r>
            <a:endParaRPr lang="es-ES" sz="2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T-</a:t>
            </a:r>
            <a:r>
              <a:rPr lang="es-ES" sz="2000" dirty="0" err="1" smtClean="0">
                <a:solidFill>
                  <a:srgbClr val="FFFF66"/>
                </a:solidFill>
                <a:latin typeface="Comic Sans MS" pitchFamily="66" charset="0"/>
              </a:rPr>
              <a:t>shirts</a:t>
            </a:r>
            <a:endParaRPr lang="es-ES" sz="2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es-ES" sz="2000" dirty="0" err="1" smtClean="0">
                <a:solidFill>
                  <a:srgbClr val="FFFF66"/>
                </a:solidFill>
                <a:latin typeface="Comic Sans MS" pitchFamily="66" charset="0"/>
              </a:rPr>
              <a:t>covers</a:t>
            </a:r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,</a:t>
            </a:r>
          </a:p>
          <a:p>
            <a:pPr algn="ctr"/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000" dirty="0" err="1" smtClean="0">
                <a:solidFill>
                  <a:srgbClr val="FFFF66"/>
                </a:solidFill>
                <a:latin typeface="Comic Sans MS" pitchFamily="66" charset="0"/>
              </a:rPr>
              <a:t>pins</a:t>
            </a:r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, </a:t>
            </a:r>
          </a:p>
          <a:p>
            <a:pPr algn="ctr"/>
            <a:r>
              <a:rPr lang="es-ES" sz="2000" dirty="0" smtClean="0">
                <a:solidFill>
                  <a:srgbClr val="FFFF66"/>
                </a:solidFill>
                <a:latin typeface="Comic Sans MS" pitchFamily="66" charset="0"/>
              </a:rPr>
              <a:t> and…</a:t>
            </a:r>
            <a:endParaRPr lang="es-E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4" name="13 Imagen" descr="2012-15 a Zaragoza CEIP MONTECANAL 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4429132"/>
            <a:ext cx="2817810" cy="2113358"/>
          </a:xfrm>
          <a:prstGeom prst="rect">
            <a:avLst/>
          </a:prstGeom>
        </p:spPr>
      </p:pic>
      <p:pic>
        <p:nvPicPr>
          <p:cNvPr id="15" name="14 Imagen" descr="2012-25 Arnedo - CEIP La Estación 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20000">
            <a:off x="407358" y="1133153"/>
            <a:ext cx="2881261" cy="2160130"/>
          </a:xfrm>
          <a:prstGeom prst="rect">
            <a:avLst/>
          </a:prstGeom>
        </p:spPr>
      </p:pic>
      <p:pic>
        <p:nvPicPr>
          <p:cNvPr id="17" name="16 Imagen" descr="201201r  Huesca 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5" y="3357562"/>
            <a:ext cx="1913581" cy="15487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857224" y="285728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EACH YEAR 300.000 STAMPS PRE-CANCELED BY Real Fabrica Nacional de la Moneda y Timbre  (Royal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National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Stamps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and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Coins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Factory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)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928662" y="1714488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So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each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student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can prepare </a:t>
            </a:r>
            <a:r>
              <a:rPr lang="es-ES" sz="2400" b="1" dirty="0" err="1" smtClean="0">
                <a:solidFill>
                  <a:srgbClr val="FFCC99"/>
                </a:solidFill>
                <a:latin typeface="Comic Sans MS" pitchFamily="66" charset="0"/>
              </a:rPr>
              <a:t>his</a:t>
            </a:r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FIRST ALBUM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2" name="11 Imagen" descr="2015-07 Pasamonte Madrid Colocacion sellos 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500306"/>
            <a:ext cx="5080000" cy="3810000"/>
          </a:xfrm>
          <a:prstGeom prst="rect">
            <a:avLst/>
          </a:prstGeom>
        </p:spPr>
      </p:pic>
      <p:pic>
        <p:nvPicPr>
          <p:cNvPr id="13" name="12 Imagen" descr="2016-11 Orense 01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2500306"/>
            <a:ext cx="5072098" cy="3804074"/>
          </a:xfrm>
          <a:prstGeom prst="rect">
            <a:avLst/>
          </a:prstGeom>
        </p:spPr>
      </p:pic>
      <p:pic>
        <p:nvPicPr>
          <p:cNvPr id="18" name="17 Imagen" descr="F2017_SPAIN04_GOMEZ_AGUERO_Jose_Pedro5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143248"/>
            <a:ext cx="4473696" cy="3251047"/>
          </a:xfrm>
          <a:prstGeom prst="rect">
            <a:avLst/>
          </a:prstGeom>
        </p:spPr>
      </p:pic>
      <p:pic>
        <p:nvPicPr>
          <p:cNvPr id="19" name="18 Imagen" descr="F2017_SPAIN04_GOMEZ_AGUERO_Jose_Pedro5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143248"/>
            <a:ext cx="4357718" cy="31667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928662" y="285728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MORE ACTIVITIES IN “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The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world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 of </a:t>
            </a:r>
            <a:r>
              <a:rPr lang="es-ES" sz="2400" b="1" dirty="0" err="1" smtClean="0">
                <a:solidFill>
                  <a:srgbClr val="FFFF66"/>
                </a:solidFill>
                <a:latin typeface="Comic Sans MS" pitchFamily="66" charset="0"/>
              </a:rPr>
              <a:t>stamps</a:t>
            </a:r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” 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5" name="4 Imagen" descr="2010-20 Camargo - CEIP MATEO ESCAGEDO 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4"/>
            <a:ext cx="3143272" cy="2357455"/>
          </a:xfrm>
          <a:prstGeom prst="rect">
            <a:avLst/>
          </a:prstGeom>
        </p:spPr>
      </p:pic>
      <p:pic>
        <p:nvPicPr>
          <p:cNvPr id="6" name="5 Imagen" descr="Concursos de dibuj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357298"/>
            <a:ext cx="2957405" cy="2430802"/>
          </a:xfrm>
          <a:prstGeom prst="rect">
            <a:avLst/>
          </a:prstGeom>
        </p:spPr>
      </p:pic>
      <p:pic>
        <p:nvPicPr>
          <p:cNvPr id="7" name="6 Imagen" descr="DSCF75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143380"/>
            <a:ext cx="2381266" cy="1785950"/>
          </a:xfrm>
          <a:prstGeom prst="rect">
            <a:avLst/>
          </a:prstGeom>
        </p:spPr>
      </p:pic>
      <p:pic>
        <p:nvPicPr>
          <p:cNvPr id="9" name="8 Imagen" descr="visita exposicion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857628"/>
            <a:ext cx="2500298" cy="1875224"/>
          </a:xfrm>
          <a:prstGeom prst="rect">
            <a:avLst/>
          </a:prstGeom>
        </p:spPr>
      </p:pic>
      <p:pic>
        <p:nvPicPr>
          <p:cNvPr id="10" name="9 Imagen" descr="2010-20 Camargo - CEIP MATEO ESCAGEDO 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3286124"/>
            <a:ext cx="3643306" cy="2732480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3071802" y="5500702"/>
            <a:ext cx="20521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Homing</a:t>
            </a:r>
            <a:r>
              <a:rPr lang="es-ES" sz="20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sz="2000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pigeons</a:t>
            </a:r>
            <a:endParaRPr lang="es-ES" sz="2000" b="1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rgbClr val="FFFF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12 Rectángulo"/>
          <p:cNvSpPr/>
          <p:nvPr/>
        </p:nvSpPr>
        <p:spPr>
          <a:xfrm rot="600000">
            <a:off x="6495188" y="3764728"/>
            <a:ext cx="2509645" cy="40011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Competitions</a:t>
            </a:r>
            <a:endParaRPr lang="es-E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13 Rectángulo"/>
          <p:cNvSpPr/>
          <p:nvPr/>
        </p:nvSpPr>
        <p:spPr>
          <a:xfrm rot="-1800000">
            <a:off x="-8498" y="920537"/>
            <a:ext cx="150520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Comic Sans MS" pitchFamily="66" charset="0"/>
              </a:rPr>
              <a:t>Workshops</a:t>
            </a:r>
            <a:endParaRPr lang="es-ES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14 Rectángulo"/>
          <p:cNvSpPr/>
          <p:nvPr/>
        </p:nvSpPr>
        <p:spPr>
          <a:xfrm rot="-1020000">
            <a:off x="983637" y="5326698"/>
            <a:ext cx="1808438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Visits</a:t>
            </a:r>
            <a:r>
              <a:rPr lang="es-E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es-E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philatelic</a:t>
            </a:r>
            <a:r>
              <a:rPr lang="es-E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Exhibitions</a:t>
            </a:r>
            <a:endParaRPr lang="es-ES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17 Rectángulo"/>
          <p:cNvSpPr/>
          <p:nvPr/>
        </p:nvSpPr>
        <p:spPr>
          <a:xfrm rot="-840000">
            <a:off x="6078060" y="5296848"/>
            <a:ext cx="2565968" cy="95410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And… </a:t>
            </a:r>
            <a:r>
              <a:rPr lang="es-ES" sz="2800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much</a:t>
            </a:r>
            <a:r>
              <a:rPr lang="es-ES" sz="2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more</a:t>
            </a:r>
            <a:endParaRPr lang="es-ES" sz="28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5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" name="18 Imagen" descr="IMG_25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8926" y="1000108"/>
            <a:ext cx="3111504" cy="2333628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 rot="-840000">
            <a:off x="3232469" y="2910348"/>
            <a:ext cx="2848411" cy="40011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Visit</a:t>
            </a:r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s-E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es-E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Post </a:t>
            </a:r>
            <a:r>
              <a:rPr lang="es-E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Offices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260648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FROM 2013 NEW ENCOURAGEMENT:</a:t>
            </a:r>
          </a:p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PERSONALIZED STAMPS FOR SCHOOLS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5" name="4 Imagen" descr="2013-01 Rosalia de Castro 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4643446"/>
            <a:ext cx="2032628" cy="1428760"/>
          </a:xfrm>
          <a:prstGeom prst="rect">
            <a:avLst/>
          </a:prstGeom>
        </p:spPr>
      </p:pic>
      <p:pic>
        <p:nvPicPr>
          <p:cNvPr id="6" name="5 Imagen" descr="2013-01 Rosalia de Castro 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43050"/>
            <a:ext cx="2930449" cy="2247904"/>
          </a:xfrm>
          <a:prstGeom prst="rect">
            <a:avLst/>
          </a:prstGeom>
        </p:spPr>
      </p:pic>
      <p:pic>
        <p:nvPicPr>
          <p:cNvPr id="7" name="6 Imagen" descr="2013-02 San Juan Bautista Madrid 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">
            <a:off x="5703683" y="3664317"/>
            <a:ext cx="1322421" cy="1785950"/>
          </a:xfrm>
          <a:prstGeom prst="rect">
            <a:avLst/>
          </a:prstGeom>
        </p:spPr>
      </p:pic>
      <p:pic>
        <p:nvPicPr>
          <p:cNvPr id="9" name="8 Imagen" descr="2013-01 Rosalia de Castro 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0000">
            <a:off x="482222" y="4877507"/>
            <a:ext cx="1739521" cy="1243004"/>
          </a:xfrm>
          <a:prstGeom prst="rect">
            <a:avLst/>
          </a:prstGeom>
        </p:spPr>
      </p:pic>
      <p:pic>
        <p:nvPicPr>
          <p:cNvPr id="11" name="10 Imagen" descr="2013-02 San Juan Bautista Madrid 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000">
            <a:off x="7429520" y="1428736"/>
            <a:ext cx="1500198" cy="2047954"/>
          </a:xfrm>
          <a:prstGeom prst="rect">
            <a:avLst/>
          </a:prstGeom>
        </p:spPr>
      </p:pic>
      <p:pic>
        <p:nvPicPr>
          <p:cNvPr id="12" name="11 Imagen" descr="ABC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1285860"/>
            <a:ext cx="3032153" cy="3543301"/>
          </a:xfrm>
          <a:prstGeom prst="rect">
            <a:avLst/>
          </a:prstGeom>
        </p:spPr>
      </p:pic>
      <p:pic>
        <p:nvPicPr>
          <p:cNvPr id="13" name="12 Imagen" descr="2013-04 SORIA 0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60000">
            <a:off x="3132443" y="3304614"/>
            <a:ext cx="1786341" cy="1253874"/>
          </a:xfrm>
          <a:prstGeom prst="rect">
            <a:avLst/>
          </a:prstGeom>
        </p:spPr>
      </p:pic>
      <p:pic>
        <p:nvPicPr>
          <p:cNvPr id="14" name="13 Imagen" descr="2013-04 SORIA 0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85984" y="4722723"/>
            <a:ext cx="1357322" cy="1867255"/>
          </a:xfrm>
          <a:prstGeom prst="rect">
            <a:avLst/>
          </a:prstGeom>
        </p:spPr>
      </p:pic>
      <p:pic>
        <p:nvPicPr>
          <p:cNvPr id="15" name="14 Imagen" descr="2013-03 Toledo INFANTES 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-540000">
            <a:off x="7280738" y="3308830"/>
            <a:ext cx="1349802" cy="1857388"/>
          </a:xfrm>
          <a:prstGeom prst="rect">
            <a:avLst/>
          </a:prstGeom>
        </p:spPr>
      </p:pic>
      <p:pic>
        <p:nvPicPr>
          <p:cNvPr id="17" name="16 Imagen" descr="2013-04 SORIA 0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11558" y="5143512"/>
            <a:ext cx="1938506" cy="1357322"/>
          </a:xfrm>
          <a:prstGeom prst="rect">
            <a:avLst/>
          </a:prstGeom>
        </p:spPr>
      </p:pic>
      <p:pic>
        <p:nvPicPr>
          <p:cNvPr id="18" name="17 Imagen" descr="2013-02 San Juan Bautista Madrid 0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660000">
            <a:off x="3091062" y="1394958"/>
            <a:ext cx="1913454" cy="13493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EACH SCHOOL HAS THREE PERSONALIZED STAMPS WITH PICTURES CHOSEN BY THE CENTER 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000768"/>
            <a:ext cx="642942" cy="682805"/>
          </a:xfrm>
          <a:prstGeom prst="rect">
            <a:avLst/>
          </a:prstGeom>
        </p:spPr>
      </p:pic>
      <p:pic>
        <p:nvPicPr>
          <p:cNvPr id="11" name="10 Imagen" descr="2016-19 Aguilar Campoo Colegio San Gregorio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714488"/>
            <a:ext cx="1548384" cy="1133856"/>
          </a:xfrm>
          <a:prstGeom prst="rect">
            <a:avLst/>
          </a:prstGeom>
        </p:spPr>
      </p:pic>
      <p:pic>
        <p:nvPicPr>
          <p:cNvPr id="12" name="11 Imagen" descr="2016-15 Baeza CEIP Antonio Machado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1785926"/>
            <a:ext cx="1536192" cy="1094232"/>
          </a:xfrm>
          <a:prstGeom prst="rect">
            <a:avLst/>
          </a:prstGeom>
        </p:spPr>
      </p:pic>
      <p:pic>
        <p:nvPicPr>
          <p:cNvPr id="18" name="17 Imagen" descr="2017-14 Lugo 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2285992"/>
            <a:ext cx="1130808" cy="1527048"/>
          </a:xfrm>
          <a:prstGeom prst="rect">
            <a:avLst/>
          </a:prstGeom>
        </p:spPr>
      </p:pic>
      <p:pic>
        <p:nvPicPr>
          <p:cNvPr id="19" name="18 Imagen" descr="2017-01 LORCA CEIP Torrecilla 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1785926"/>
            <a:ext cx="1581912" cy="1106424"/>
          </a:xfrm>
          <a:prstGeom prst="rect">
            <a:avLst/>
          </a:prstGeom>
        </p:spPr>
      </p:pic>
      <p:pic>
        <p:nvPicPr>
          <p:cNvPr id="20" name="19 Imagen" descr="2017-08 Villanueva de la Serena Sello 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3000372"/>
            <a:ext cx="1118616" cy="1551432"/>
          </a:xfrm>
          <a:prstGeom prst="rect">
            <a:avLst/>
          </a:prstGeom>
        </p:spPr>
      </p:pic>
      <p:pic>
        <p:nvPicPr>
          <p:cNvPr id="21" name="20 Imagen" descr="2017-15 O Barco Sello 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3042" y="3143248"/>
            <a:ext cx="1554480" cy="1097280"/>
          </a:xfrm>
          <a:prstGeom prst="rect">
            <a:avLst/>
          </a:prstGeom>
        </p:spPr>
      </p:pic>
      <p:pic>
        <p:nvPicPr>
          <p:cNvPr id="22" name="21 Imagen" descr="2017-05 Arroyo de la Miel Sello 0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6314" y="2857496"/>
            <a:ext cx="1112520" cy="1545336"/>
          </a:xfrm>
          <a:prstGeom prst="rect">
            <a:avLst/>
          </a:prstGeom>
        </p:spPr>
      </p:pic>
      <p:pic>
        <p:nvPicPr>
          <p:cNvPr id="23" name="22 Imagen" descr="2017-14 Lugo 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29454" y="3214686"/>
            <a:ext cx="1548384" cy="1121664"/>
          </a:xfrm>
          <a:prstGeom prst="rect">
            <a:avLst/>
          </a:prstGeom>
        </p:spPr>
      </p:pic>
      <p:pic>
        <p:nvPicPr>
          <p:cNvPr id="24" name="23 Imagen" descr="2017-08 Villanueva de la Serena Sello 0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472" y="4500570"/>
            <a:ext cx="1563624" cy="1124712"/>
          </a:xfrm>
          <a:prstGeom prst="rect">
            <a:avLst/>
          </a:prstGeom>
        </p:spPr>
      </p:pic>
      <p:pic>
        <p:nvPicPr>
          <p:cNvPr id="25" name="24 Imagen" descr="2017-11 Arganda del Rey Sello 0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857488" y="3714752"/>
            <a:ext cx="1115568" cy="1536192"/>
          </a:xfrm>
          <a:prstGeom prst="rect">
            <a:avLst/>
          </a:prstGeom>
        </p:spPr>
      </p:pic>
      <p:pic>
        <p:nvPicPr>
          <p:cNvPr id="26" name="25 Imagen" descr="2017-07 Fuente Maestro 0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72330" y="2071678"/>
            <a:ext cx="1575816" cy="1103376"/>
          </a:xfrm>
          <a:prstGeom prst="rect">
            <a:avLst/>
          </a:prstGeom>
        </p:spPr>
      </p:pic>
      <p:pic>
        <p:nvPicPr>
          <p:cNvPr id="27" name="26 Imagen" descr="2014-03 Toledo Gomez Manrique Sello 0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86710" y="3857628"/>
            <a:ext cx="1091184" cy="1533144"/>
          </a:xfrm>
          <a:prstGeom prst="rect">
            <a:avLst/>
          </a:prstGeom>
        </p:spPr>
      </p:pic>
      <p:pic>
        <p:nvPicPr>
          <p:cNvPr id="28" name="27 Imagen" descr="2014-13 Alberite Sello 0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71604" y="5357826"/>
            <a:ext cx="1597152" cy="1118616"/>
          </a:xfrm>
          <a:prstGeom prst="rect">
            <a:avLst/>
          </a:prstGeom>
        </p:spPr>
      </p:pic>
      <p:pic>
        <p:nvPicPr>
          <p:cNvPr id="29" name="28 Imagen" descr="2014-16 - Logroño Sello 0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14744" y="4286256"/>
            <a:ext cx="1545336" cy="1100328"/>
          </a:xfrm>
          <a:prstGeom prst="rect">
            <a:avLst/>
          </a:prstGeom>
        </p:spPr>
      </p:pic>
      <p:pic>
        <p:nvPicPr>
          <p:cNvPr id="30" name="29 Imagen" descr="2014-02 Burgos F Vitoria  Sello 0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72132" y="3929066"/>
            <a:ext cx="1551432" cy="1112520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3143240" y="5429264"/>
            <a:ext cx="5715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C00000"/>
                </a:solidFill>
                <a:latin typeface="Comic Sans MS" pitchFamily="66" charset="0"/>
              </a:rPr>
              <a:t>IN 5 YEARS 405 PERSONALIZED STAMPS (142 SCHOOLS) HAVE BEEN ISSUED</a:t>
            </a:r>
            <a:endParaRPr lang="es-E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571472" y="857232"/>
            <a:ext cx="7572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Rounded MT Bold" pitchFamily="34" charset="0"/>
              </a:rPr>
              <a:t>IN 19 YEARS MORE THAN </a:t>
            </a:r>
          </a:p>
          <a:p>
            <a:pPr algn="ctr"/>
            <a:r>
              <a:rPr lang="en-US" sz="2800" dirty="0" smtClean="0">
                <a:latin typeface="Arial Rounded MT Bold" pitchFamily="34" charset="0"/>
              </a:rPr>
              <a:t>500.000 STUDENTS OF DIFFERENT AGES  </a:t>
            </a:r>
          </a:p>
          <a:p>
            <a:pPr algn="ctr"/>
            <a:r>
              <a:rPr lang="en-US" sz="2800" dirty="0" smtClean="0">
                <a:latin typeface="Arial Rounded MT Bold" pitchFamily="34" charset="0"/>
              </a:rPr>
              <a:t>HAVE PARTICIPATED IN THE PEDAGOGICAL PROGRAM</a:t>
            </a:r>
          </a:p>
          <a:p>
            <a:pPr algn="ctr"/>
            <a:r>
              <a:rPr lang="en-US" sz="2800" dirty="0" smtClean="0">
                <a:latin typeface="Arial Rounded MT Bold" pitchFamily="34" charset="0"/>
              </a:rPr>
              <a:t>IN TWO PERIODS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42910" y="3938590"/>
            <a:ext cx="7796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FIRST :</a:t>
            </a:r>
          </a:p>
          <a:p>
            <a:pPr algn="ctr">
              <a:buFont typeface="Arial" charset="0"/>
              <a:buChar char="•"/>
            </a:pP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“MAIL BETWEEN SCHOOLS” and “LA ITINERANTE “  </a:t>
            </a:r>
            <a:r>
              <a:rPr lang="es-ES" sz="2000" b="1" dirty="0" smtClean="0">
                <a:latin typeface="Arial Black" pitchFamily="34" charset="0"/>
              </a:rPr>
              <a:t>(1.998 – 2.005)</a:t>
            </a:r>
            <a:endParaRPr lang="es-ES" b="1" dirty="0">
              <a:latin typeface="Comic Sans MS" pitchFamily="66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2910" y="5214950"/>
            <a:ext cx="76438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 </a:t>
            </a:r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SECOND :</a:t>
            </a:r>
          </a:p>
          <a:p>
            <a:r>
              <a:rPr lang="es-ES" sz="2000" b="1" dirty="0" smtClean="0">
                <a:solidFill>
                  <a:srgbClr val="FFFF66"/>
                </a:solidFill>
                <a:latin typeface="Arial Black" pitchFamily="34" charset="0"/>
              </a:rPr>
              <a:t>    SCHOOL EXHIBITION  “THE WORLD OF STAMSP”</a:t>
            </a:r>
          </a:p>
          <a:p>
            <a:pPr algn="ctr"/>
            <a:r>
              <a:rPr lang="es-ES" sz="2000" b="1" dirty="0" smtClean="0">
                <a:latin typeface="Arial Black" pitchFamily="34" charset="0"/>
              </a:rPr>
              <a:t>(1.998 – 2.005)</a:t>
            </a:r>
            <a:endParaRPr lang="es-ES" sz="2000" b="1" dirty="0" smtClean="0">
              <a:solidFill>
                <a:srgbClr val="FFCC99"/>
              </a:solidFill>
              <a:latin typeface="Arial Black" pitchFamily="34" charset="0"/>
            </a:endParaRPr>
          </a:p>
          <a:p>
            <a:pPr>
              <a:buFont typeface="Arial" charset="0"/>
              <a:buChar char="•"/>
            </a:pP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EACH STUDENT RECEIVES ONE COVER AND ONE STAMP TO SEND HIS FIRST LETTER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000768"/>
            <a:ext cx="642942" cy="682805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1285852" y="5500702"/>
            <a:ext cx="571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itchFamily="66" charset="0"/>
              </a:rPr>
              <a:t>ABOUT 55.000 “TU SELLO” (</a:t>
            </a:r>
            <a:r>
              <a:rPr lang="es-ES" sz="2400" b="1" dirty="0" err="1" smtClean="0">
                <a:latin typeface="Comic Sans MS" pitchFamily="66" charset="0"/>
              </a:rPr>
              <a:t>Personalized</a:t>
            </a:r>
            <a:r>
              <a:rPr lang="es-ES" sz="2400" b="1" dirty="0" smtClean="0">
                <a:latin typeface="Comic Sans MS" pitchFamily="66" charset="0"/>
              </a:rPr>
              <a:t> </a:t>
            </a:r>
            <a:r>
              <a:rPr lang="es-ES" sz="2400" b="1" dirty="0" err="1" smtClean="0">
                <a:latin typeface="Comic Sans MS" pitchFamily="66" charset="0"/>
              </a:rPr>
              <a:t>stamps</a:t>
            </a:r>
            <a:r>
              <a:rPr lang="es-ES" sz="2400" b="1" dirty="0" smtClean="0">
                <a:latin typeface="Comic Sans MS" pitchFamily="66" charset="0"/>
              </a:rPr>
              <a:t>) </a:t>
            </a:r>
            <a:endParaRPr lang="es-ES" sz="2400" b="1" dirty="0">
              <a:latin typeface="Comic Sans MS" pitchFamily="66" charset="0"/>
            </a:endParaRPr>
          </a:p>
        </p:txBody>
      </p:sp>
      <p:pic>
        <p:nvPicPr>
          <p:cNvPr id="32" name="31 Imagen" descr="2015-03 Castro Urdiales 01e 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3786214" cy="2839661"/>
          </a:xfrm>
          <a:prstGeom prst="rect">
            <a:avLst/>
          </a:prstGeom>
        </p:spPr>
      </p:pic>
      <p:pic>
        <p:nvPicPr>
          <p:cNvPr id="33" name="32 Imagen" descr="2015-03 Castro Urdiales 01c 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2285992"/>
            <a:ext cx="3929090" cy="2946818"/>
          </a:xfrm>
          <a:prstGeom prst="rect">
            <a:avLst/>
          </a:prstGeom>
        </p:spPr>
      </p:pic>
      <p:pic>
        <p:nvPicPr>
          <p:cNvPr id="34" name="33 Imagen" descr="2015-02 Mejorada 01a  r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1357298"/>
            <a:ext cx="2430593" cy="43172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WEEKLY DRAWING COMPETITION</a:t>
            </a:r>
          </a:p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“ONE STAMP FOR MY TOWN” 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20" name="19 Imagen" descr="2013-03 IgnacioSchezSantateclaEP5C 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571612"/>
            <a:ext cx="3149860" cy="3643338"/>
          </a:xfrm>
          <a:prstGeom prst="rect">
            <a:avLst/>
          </a:prstGeom>
        </p:spPr>
      </p:pic>
      <p:pic>
        <p:nvPicPr>
          <p:cNvPr id="22" name="21 Imagen" descr="2013-03 Toledo Colegio Infantes Sell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>
            <a:off x="1578577" y="1267749"/>
            <a:ext cx="2207716" cy="3047899"/>
          </a:xfrm>
          <a:prstGeom prst="rect">
            <a:avLst/>
          </a:prstGeom>
        </p:spPr>
      </p:pic>
      <p:pic>
        <p:nvPicPr>
          <p:cNvPr id="23" name="22 Imagen" descr="2013-11 Villarrobledo PRIMER PREMIO SELLOS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1571612"/>
            <a:ext cx="3490961" cy="2537614"/>
          </a:xfrm>
          <a:prstGeom prst="rect">
            <a:avLst/>
          </a:prstGeom>
        </p:spPr>
      </p:pic>
      <p:pic>
        <p:nvPicPr>
          <p:cNvPr id="24" name="23 Imagen" descr="2013-11 Villarrobledo Sell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840000">
            <a:off x="5224605" y="4020101"/>
            <a:ext cx="3393465" cy="2268311"/>
          </a:xfrm>
          <a:prstGeom prst="rect">
            <a:avLst/>
          </a:prstGeom>
        </p:spPr>
      </p:pic>
      <p:pic>
        <p:nvPicPr>
          <p:cNvPr id="25" name="24 Imagen" descr="2014-20 Benissa Concurso 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356" y="3571876"/>
            <a:ext cx="4135739" cy="2928958"/>
          </a:xfrm>
          <a:prstGeom prst="rect">
            <a:avLst/>
          </a:prstGeom>
        </p:spPr>
      </p:pic>
      <p:pic>
        <p:nvPicPr>
          <p:cNvPr id="26" name="25 Imagen" descr="2014-20 Benissa Concurso Prueba 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0000">
            <a:off x="208964" y="3379400"/>
            <a:ext cx="3467100" cy="2524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66"/>
                </a:solidFill>
                <a:latin typeface="Comic Sans MS" pitchFamily="66" charset="0"/>
              </a:rPr>
              <a:t>THE WINNER OF EACH SCHOOL RECEIVES ONE FOLDER WITH “HIS STAMP” IN AN OFFICIAL CEREMONY </a:t>
            </a:r>
            <a:endParaRPr lang="es-ES" sz="2400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000768"/>
            <a:ext cx="642942" cy="682805"/>
          </a:xfrm>
          <a:prstGeom prst="rect">
            <a:avLst/>
          </a:prstGeom>
        </p:spPr>
      </p:pic>
      <p:pic>
        <p:nvPicPr>
          <p:cNvPr id="10" name="9 Imagen" descr="ENTREGA PREMI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785926"/>
            <a:ext cx="3429024" cy="3265087"/>
          </a:xfrm>
          <a:prstGeom prst="rect">
            <a:avLst/>
          </a:prstGeom>
        </p:spPr>
      </p:pic>
      <p:pic>
        <p:nvPicPr>
          <p:cNvPr id="11" name="10 Imagen" descr="2013-26 Mejorada Picasso 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786190"/>
            <a:ext cx="3571900" cy="2678925"/>
          </a:xfrm>
          <a:prstGeom prst="rect">
            <a:avLst/>
          </a:prstGeom>
        </p:spPr>
      </p:pic>
      <p:pic>
        <p:nvPicPr>
          <p:cNvPr id="12" name="11 Imagen" descr="15219595_10209673884597120_479847064830032028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1571612"/>
            <a:ext cx="3857652" cy="2893239"/>
          </a:xfrm>
          <a:prstGeom prst="rect">
            <a:avLst/>
          </a:prstGeom>
        </p:spPr>
      </p:pic>
      <p:pic>
        <p:nvPicPr>
          <p:cNvPr id="13" name="12 Imagen" descr="2016-34 Ganador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174" y="1928802"/>
            <a:ext cx="4864426" cy="3239566"/>
          </a:xfrm>
          <a:prstGeom prst="rect">
            <a:avLst/>
          </a:prstGeom>
        </p:spPr>
      </p:pic>
      <p:pic>
        <p:nvPicPr>
          <p:cNvPr id="15" name="14 Imagen" descr="2016-34 Daimiel ganador concurs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810" y="2928934"/>
            <a:ext cx="3943640" cy="2849896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3857620" y="5857892"/>
            <a:ext cx="546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omic Sans MS" pitchFamily="66" charset="0"/>
              </a:rPr>
              <a:t>105 DRAWING COMPETITIONS</a:t>
            </a:r>
          </a:p>
          <a:p>
            <a:pPr algn="ctr"/>
            <a:r>
              <a:rPr lang="es-ES" sz="2400" b="1" dirty="0" smtClean="0">
                <a:latin typeface="Comic Sans MS" pitchFamily="66" charset="0"/>
              </a:rPr>
              <a:t> IN THE LAST 4 YEARS </a:t>
            </a:r>
            <a:endParaRPr lang="es-ES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INFORMATION IN MEDIA PRESS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000768"/>
            <a:ext cx="642942" cy="682805"/>
          </a:xfrm>
          <a:prstGeom prst="rect">
            <a:avLst/>
          </a:prstGeom>
        </p:spPr>
      </p:pic>
      <p:pic>
        <p:nvPicPr>
          <p:cNvPr id="6" name="5 Imagen" descr="2012-20 Haro Corazonistas La Rio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2286016" cy="2181544"/>
          </a:xfrm>
          <a:prstGeom prst="rect">
            <a:avLst/>
          </a:prstGeom>
        </p:spPr>
      </p:pic>
      <p:pic>
        <p:nvPicPr>
          <p:cNvPr id="9" name="8 Imagen" descr="201201 Huesca La Salle Heraldo de Hues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142984"/>
            <a:ext cx="2614684" cy="3357562"/>
          </a:xfrm>
          <a:prstGeom prst="rect">
            <a:avLst/>
          </a:prstGeom>
        </p:spPr>
      </p:pic>
      <p:pic>
        <p:nvPicPr>
          <p:cNvPr id="10" name="9 Imagen" descr="200803 Escolar Sevilla ABC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1428736"/>
            <a:ext cx="2286016" cy="3393320"/>
          </a:xfrm>
          <a:prstGeom prst="rect">
            <a:avLst/>
          </a:prstGeom>
        </p:spPr>
      </p:pic>
      <p:pic>
        <p:nvPicPr>
          <p:cNvPr id="13" name="12 Imagen" descr="2010-09 Miranda Dirario de Burgos 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1142984"/>
            <a:ext cx="2571768" cy="3544046"/>
          </a:xfrm>
          <a:prstGeom prst="rect">
            <a:avLst/>
          </a:prstGeom>
        </p:spPr>
      </p:pic>
      <p:pic>
        <p:nvPicPr>
          <p:cNvPr id="14" name="13 Imagen" descr="200802 Escolar Caceres Ho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3571876"/>
            <a:ext cx="2908443" cy="2786058"/>
          </a:xfrm>
          <a:prstGeom prst="rect">
            <a:avLst/>
          </a:prstGeom>
        </p:spPr>
      </p:pic>
      <p:pic>
        <p:nvPicPr>
          <p:cNvPr id="15" name="14 Imagen" descr="2011 12 r TORREMOLINOS C Miramar 0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70" y="4071942"/>
            <a:ext cx="3143272" cy="235745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285720" y="4572008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Comic Sans MS" pitchFamily="66" charset="0"/>
              </a:rPr>
              <a:t>MORE THAN  </a:t>
            </a:r>
          </a:p>
          <a:p>
            <a:pPr algn="ctr"/>
            <a:r>
              <a:rPr lang="es-ES" sz="2400" dirty="0" smtClean="0">
                <a:solidFill>
                  <a:srgbClr val="FFFF66"/>
                </a:solidFill>
                <a:latin typeface="Comic Sans MS" pitchFamily="66" charset="0"/>
              </a:rPr>
              <a:t>2000 </a:t>
            </a:r>
            <a:r>
              <a:rPr lang="es-ES" sz="2400" dirty="0" err="1" smtClean="0">
                <a:solidFill>
                  <a:srgbClr val="FFFF66"/>
                </a:solidFill>
                <a:latin typeface="Comic Sans MS" pitchFamily="66" charset="0"/>
              </a:rPr>
              <a:t>references</a:t>
            </a:r>
            <a:r>
              <a:rPr lang="es-ES" sz="2400" dirty="0" smtClean="0">
                <a:solidFill>
                  <a:srgbClr val="FFFF66"/>
                </a:solidFill>
                <a:latin typeface="Comic Sans MS" pitchFamily="66" charset="0"/>
              </a:rPr>
              <a:t> in MEDIA (TV, radio, </a:t>
            </a:r>
            <a:r>
              <a:rPr lang="es-ES" sz="2400" dirty="0" err="1" smtClean="0">
                <a:solidFill>
                  <a:srgbClr val="FFFF66"/>
                </a:solidFill>
                <a:latin typeface="Comic Sans MS" pitchFamily="66" charset="0"/>
              </a:rPr>
              <a:t>Press</a:t>
            </a:r>
            <a:r>
              <a:rPr lang="es-ES" sz="2400" dirty="0" smtClean="0">
                <a:solidFill>
                  <a:srgbClr val="FFFF66"/>
                </a:solidFill>
                <a:latin typeface="Comic Sans MS" pitchFamily="66" charset="0"/>
              </a:rPr>
              <a:t> e internet</a:t>
            </a:r>
            <a:endParaRPr lang="es-ES" sz="2400" dirty="0">
              <a:solidFill>
                <a:srgbClr val="FFFF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0010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INFORMATION AT WWW.FESOFI.ES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000768"/>
            <a:ext cx="642942" cy="682805"/>
          </a:xfrm>
          <a:prstGeom prst="rect">
            <a:avLst/>
          </a:prstGeom>
        </p:spPr>
      </p:pic>
      <p:pic>
        <p:nvPicPr>
          <p:cNvPr id="11" name="10 Imagen" descr="WEB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142984"/>
            <a:ext cx="5424752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11 Imagen" descr="WEB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1571612"/>
            <a:ext cx="3779520" cy="3482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17 Imagen" descr="WEB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000504"/>
            <a:ext cx="5500726" cy="2239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18 Imagen" descr="WEB 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4286256"/>
            <a:ext cx="2628498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64301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SUMMARY OF THE SECOND PERIOD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3" name="12 Imagen" descr="2013 Correos 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928670"/>
            <a:ext cx="1605938" cy="642942"/>
          </a:xfrm>
          <a:prstGeom prst="rect">
            <a:avLst/>
          </a:prstGeom>
        </p:spPr>
      </p:pic>
      <p:pic>
        <p:nvPicPr>
          <p:cNvPr id="14" name="13 Imagen" descr="ANAGRAMA Juventud reduc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642942" cy="68280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3571868" y="1142984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u="sng" dirty="0" smtClean="0">
                <a:solidFill>
                  <a:srgbClr val="FFFFCC"/>
                </a:solidFill>
                <a:latin typeface="Arial Rounded MT Bold" pitchFamily="34" charset="0"/>
              </a:rPr>
              <a:t>2006-2017 (</a:t>
            </a:r>
            <a:r>
              <a:rPr lang="es-ES" sz="2400" u="sng" dirty="0" err="1" smtClean="0">
                <a:solidFill>
                  <a:srgbClr val="FFFFCC"/>
                </a:solidFill>
                <a:latin typeface="Arial Rounded MT Bold" pitchFamily="34" charset="0"/>
              </a:rPr>
              <a:t>May</a:t>
            </a:r>
            <a:r>
              <a:rPr lang="es-ES" sz="2400" u="sng" dirty="0" smtClean="0">
                <a:solidFill>
                  <a:srgbClr val="FFFFCC"/>
                </a:solidFill>
                <a:latin typeface="Arial Rounded MT Bold" pitchFamily="34" charset="0"/>
              </a:rPr>
              <a:t>)</a:t>
            </a:r>
            <a:endParaRPr lang="es-ES" sz="2400" dirty="0">
              <a:solidFill>
                <a:srgbClr val="FFFFCC"/>
              </a:solidFill>
              <a:latin typeface="Arial Rounded MT Bold" pitchFamily="34" charset="0"/>
            </a:endParaRPr>
          </a:p>
          <a:p>
            <a:pPr algn="ctr"/>
            <a:endParaRPr lang="es-ES" sz="2400" dirty="0" smtClean="0">
              <a:solidFill>
                <a:srgbClr val="FFFF66"/>
              </a:solidFill>
              <a:latin typeface="Arial Rounded MT Bold" pitchFamily="34" charset="0"/>
            </a:endParaRPr>
          </a:p>
        </p:txBody>
      </p:sp>
      <p:pic>
        <p:nvPicPr>
          <p:cNvPr id="9" name="8 Imagen" descr="2014-19 Alcalá 10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071678"/>
            <a:ext cx="3053504" cy="4071942"/>
          </a:xfrm>
          <a:prstGeom prst="rect">
            <a:avLst/>
          </a:prstGeom>
        </p:spPr>
      </p:pic>
      <p:pic>
        <p:nvPicPr>
          <p:cNvPr id="11" name="10 Imagen" descr="201209 Cartel escolares 20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96" y="2786058"/>
            <a:ext cx="1326166" cy="2770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9 CuadroTexto"/>
          <p:cNvSpPr txBox="1"/>
          <p:nvPr/>
        </p:nvSpPr>
        <p:spPr>
          <a:xfrm>
            <a:off x="3714744" y="5786454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Rounded MT Bold" pitchFamily="34" charset="0"/>
              </a:rPr>
              <a:t>30/36 EXHIBITIONS/YEAR</a:t>
            </a:r>
            <a:endParaRPr lang="es-ES" sz="2400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6248" y="464344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FF66"/>
                </a:solidFill>
                <a:latin typeface="Arial Rounded MT Bold" pitchFamily="34" charset="0"/>
              </a:rPr>
              <a:t>302 TOWNS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929058" y="3714752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FF66"/>
                </a:solidFill>
                <a:latin typeface="Arial Rounded MT Bold" pitchFamily="34" charset="0"/>
              </a:rPr>
              <a:t>306 SCHOOLS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00496" y="2714620"/>
            <a:ext cx="3500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solidFill>
                  <a:srgbClr val="FFFFCC"/>
                </a:solidFill>
                <a:latin typeface="Arial Rounded MT Bold" pitchFamily="34" charset="0"/>
              </a:rPr>
              <a:t>6.950  TEACHERS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3643306" y="1857364"/>
            <a:ext cx="4429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128.518 </a:t>
            </a:r>
            <a:r>
              <a:rPr lang="es-E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  STUDENTS</a:t>
            </a:r>
            <a:endParaRPr lang="es-ES" sz="2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643010" y="500042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THIS IS ONLY POSSIBLE THANKS TO CORREOS’ SPONSORSHIP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4" name="13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290"/>
            <a:ext cx="642942" cy="682805"/>
          </a:xfrm>
          <a:prstGeom prst="rect">
            <a:avLst/>
          </a:prstGeom>
        </p:spPr>
      </p:pic>
      <p:pic>
        <p:nvPicPr>
          <p:cNvPr id="10" name="9 Imagen" descr="2011 anagrama CORREOS GRUPO CORRE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1357298"/>
            <a:ext cx="3106044" cy="1500198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14348" y="307181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AND THE WORK OF MANY PHILATELISTS  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6" name="15 Imagen" descr="FESOFI A 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643314"/>
            <a:ext cx="1534037" cy="1500198"/>
          </a:xfrm>
          <a:prstGeom prst="rect">
            <a:avLst/>
          </a:prstGeom>
        </p:spPr>
      </p:pic>
      <p:pic>
        <p:nvPicPr>
          <p:cNvPr id="17" name="16 Imagen" descr="ANAGRAMA Juventud reducid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7" y="5214950"/>
            <a:ext cx="1569573" cy="1500198"/>
          </a:xfrm>
          <a:prstGeom prst="rect">
            <a:avLst/>
          </a:prstGeom>
        </p:spPr>
      </p:pic>
      <p:pic>
        <p:nvPicPr>
          <p:cNvPr id="18" name="17 Imagen" descr="BURGOS 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12" y="3571876"/>
            <a:ext cx="4857752" cy="2511956"/>
          </a:xfrm>
          <a:prstGeom prst="rect">
            <a:avLst/>
          </a:prstGeom>
        </p:spPr>
      </p:pic>
      <p:pic>
        <p:nvPicPr>
          <p:cNvPr id="19" name="18 Imagen" descr="2009 Juvenia Mier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074" y="4786322"/>
            <a:ext cx="2635483" cy="1857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971600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THANK YOU FOR YOUR TIME … AND…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20" name="19 Imagen" descr="ESO ES TO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6" y="1285860"/>
            <a:ext cx="8977582" cy="52149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1785918" y="214291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FIRST PERIOD  (1998-2005)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4348" y="1071546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CORRESPONDENCIA EPISTOLAR”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MAIL BETWEEN SCHOOLS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pic>
        <p:nvPicPr>
          <p:cNvPr id="13" name="12 Imagen" descr="1998 Correspondencia Epistolar Sob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2928934"/>
            <a:ext cx="4375503" cy="3181504"/>
          </a:xfrm>
          <a:prstGeom prst="rect">
            <a:avLst/>
          </a:prstGeom>
        </p:spPr>
      </p:pic>
      <p:pic>
        <p:nvPicPr>
          <p:cNvPr id="14" name="13 Imagen" descr="1998 Correspondencia Epistolar Instrucciones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20000">
            <a:off x="6474188" y="2154169"/>
            <a:ext cx="1908229" cy="406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14 Imagen" descr="1998 Correspondencia Epistolar Folleto 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-480000">
            <a:off x="492535" y="2354047"/>
            <a:ext cx="2223294" cy="312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2555776" y="1928802"/>
            <a:ext cx="473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IN COLABORATION WITH THE SPANISH EDUCATION MINISTRY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85786" y="142852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CORRESPONDENCIA EPISTOLAR”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MAIL BETWEEN SCHOOLS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7158" y="1928802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CORREOS APPROVE AN SPECIAL RATE FOR THE MAIL BETWEEN STUDENTS WHEN THE ADRESS IS THE SCHOOL</a:t>
            </a:r>
          </a:p>
          <a:p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	50 % DE DISCOUNTS  (In 1998 20 </a:t>
            </a:r>
            <a:r>
              <a:rPr lang="es-ES" b="1" dirty="0" err="1" smtClean="0">
                <a:solidFill>
                  <a:srgbClr val="FFFFCC"/>
                </a:solidFill>
                <a:latin typeface="Comic Sans MS" pitchFamily="66" charset="0"/>
              </a:rPr>
              <a:t>Pta</a:t>
            </a: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</a:t>
            </a:r>
            <a:r>
              <a:rPr lang="es-ES" b="1" dirty="0" err="1" smtClean="0">
                <a:solidFill>
                  <a:srgbClr val="FFFFCC"/>
                </a:solidFill>
                <a:latin typeface="Comic Sans MS" pitchFamily="66" charset="0"/>
              </a:rPr>
              <a:t>instead</a:t>
            </a: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40 </a:t>
            </a:r>
            <a:r>
              <a:rPr lang="es-ES" b="1" dirty="0" err="1" smtClean="0">
                <a:solidFill>
                  <a:srgbClr val="FFFFCC"/>
                </a:solidFill>
                <a:latin typeface="Comic Sans MS" pitchFamily="66" charset="0"/>
              </a:rPr>
              <a:t>ptas</a:t>
            </a: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)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7158" y="3143248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IN 7 YEARS CORREOS ISSUE 88 STAMPS FOR SCHOOLS TARIF</a:t>
            </a:r>
          </a:p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(TOTAL 186.400.000 STAMPS IN 8 FOLDERS) </a:t>
            </a:r>
          </a:p>
        </p:txBody>
      </p:sp>
      <p:pic>
        <p:nvPicPr>
          <p:cNvPr id="8" name="7 Imagen" descr="1998 Escolar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857232"/>
            <a:ext cx="5988909" cy="3640543"/>
          </a:xfrm>
          <a:prstGeom prst="rect">
            <a:avLst/>
          </a:prstGeom>
        </p:spPr>
      </p:pic>
      <p:pic>
        <p:nvPicPr>
          <p:cNvPr id="9" name="8 Imagen" descr="1998 Escolar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1000108"/>
            <a:ext cx="5500725" cy="3509648"/>
          </a:xfrm>
          <a:prstGeom prst="rect">
            <a:avLst/>
          </a:prstGeom>
        </p:spPr>
      </p:pic>
      <p:pic>
        <p:nvPicPr>
          <p:cNvPr id="11" name="10 Imagen" descr="1998 Escolar 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28670"/>
            <a:ext cx="5715008" cy="3603982"/>
          </a:xfrm>
          <a:prstGeom prst="rect">
            <a:avLst/>
          </a:prstGeom>
        </p:spPr>
      </p:pic>
      <p:pic>
        <p:nvPicPr>
          <p:cNvPr id="13" name="12 Imagen" descr="2000 Escolar 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2000240"/>
            <a:ext cx="5083180" cy="3221698"/>
          </a:xfrm>
          <a:prstGeom prst="rect">
            <a:avLst/>
          </a:prstGeom>
        </p:spPr>
      </p:pic>
      <p:pic>
        <p:nvPicPr>
          <p:cNvPr id="14" name="13 Imagen" descr="2000 Escolar 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8794" y="2071678"/>
            <a:ext cx="5000660" cy="3153126"/>
          </a:xfrm>
          <a:prstGeom prst="rect">
            <a:avLst/>
          </a:prstGeom>
        </p:spPr>
      </p:pic>
      <p:pic>
        <p:nvPicPr>
          <p:cNvPr id="15" name="14 Imagen" descr="2001 Escolar 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000240"/>
            <a:ext cx="5113253" cy="3242427"/>
          </a:xfrm>
          <a:prstGeom prst="rect">
            <a:avLst/>
          </a:prstGeom>
        </p:spPr>
      </p:pic>
      <p:pic>
        <p:nvPicPr>
          <p:cNvPr id="16" name="15 Imagen" descr="2004 Escolar 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4546" y="2643182"/>
            <a:ext cx="4984672" cy="40005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85786" y="142852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CORRESPONDENCIA EPISTOLAR”</a:t>
            </a:r>
          </a:p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MAIL BETWEEN SCHOOLS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5720" y="142873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CORREOS  AND  FESOFI’S  YOUTH COMMISSION SEND INFORMATIVE LETTERS TO 20.000 SCHOOLS 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7158" y="2143116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EACH YEAR YOUTH COMMISSION PREPARE ONE ALBUM FOR ALL YEAR’S CANCELED STAMPS WITH PRIZE AWARDS FOR THOSE  WHO COMPLETE THEM  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pic>
        <p:nvPicPr>
          <p:cNvPr id="6" name="5 Imagen" descr="1998 Correspondencia Epistolar Album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071810"/>
            <a:ext cx="3428992" cy="2468346"/>
          </a:xfrm>
          <a:prstGeom prst="rect">
            <a:avLst/>
          </a:prstGeom>
        </p:spPr>
      </p:pic>
      <p:pic>
        <p:nvPicPr>
          <p:cNvPr id="8" name="7 Imagen" descr="1999 Correspondencia Epistolar Album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071810"/>
            <a:ext cx="3340440" cy="2428892"/>
          </a:xfrm>
          <a:prstGeom prst="rect">
            <a:avLst/>
          </a:prstGeom>
        </p:spPr>
      </p:pic>
      <p:pic>
        <p:nvPicPr>
          <p:cNvPr id="9" name="8 Imagen" descr="2000 Correspondencia epistolar Alb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3071810"/>
            <a:ext cx="1785950" cy="247285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259632" y="564357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IN 8 YEARS ABOUT 4.500 SCHOOLS AND 200.000 STUDENTS HAVE PARTICIPED AT THIS PEDAGOGICAL PROGRAM</a:t>
            </a:r>
          </a:p>
          <a:p>
            <a:pPr algn="ctr"/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(</a:t>
            </a:r>
            <a:r>
              <a:rPr lang="es-ES" b="1" dirty="0" err="1" smtClean="0">
                <a:solidFill>
                  <a:srgbClr val="FFFFCC"/>
                </a:solidFill>
                <a:latin typeface="Comic Sans MS" pitchFamily="66" charset="0"/>
              </a:rPr>
              <a:t>Reports</a:t>
            </a: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of Correos and </a:t>
            </a:r>
            <a:r>
              <a:rPr lang="es-ES" b="1" dirty="0" err="1" smtClean="0">
                <a:solidFill>
                  <a:srgbClr val="FFFFCC"/>
                </a:solidFill>
                <a:latin typeface="Comic Sans MS" pitchFamily="66" charset="0"/>
              </a:rPr>
              <a:t>Ministry</a:t>
            </a: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</a:t>
            </a:r>
            <a:r>
              <a:rPr lang="es-ES" b="1" dirty="0" err="1" smtClean="0">
                <a:solidFill>
                  <a:srgbClr val="FFFFCC"/>
                </a:solidFill>
                <a:latin typeface="Comic Sans MS" pitchFamily="66" charset="0"/>
              </a:rPr>
              <a:t>Education</a:t>
            </a:r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) 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57488" y="285728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FIRST PERIOD  (1998-2005)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4348" y="1071546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ITINERANTE”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00364" y="157161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SPONSOR: CORREOS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pic>
        <p:nvPicPr>
          <p:cNvPr id="10" name="9 Imagen" descr="2000-01 ITINERANTE CART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1837505" cy="22859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85720" y="3143248"/>
            <a:ext cx="3714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EXHIBITION OF 20 FRAMES WITH EXHIBITS DONATED FOR IMPORTANT PHILATELISTS, SCHOOLS OR PHILATELIC SOCIETIES AND A “DIDACTIC EXHIBIT” OF 5 FRAMES   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143108" y="5500702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latin typeface="Comic Sans MS" pitchFamily="66" charset="0"/>
              </a:rPr>
              <a:t>THE EXHIBITIONS WERE HELD IN MUSEUMS, HOUSES OF CULTURE, CITY TOWNS, COMMUNITY CENTERS …  </a:t>
            </a:r>
            <a:endParaRPr lang="es-ES" b="1" dirty="0">
              <a:latin typeface="Comic Sans MS" pitchFamily="66" charset="0"/>
            </a:endParaRPr>
          </a:p>
        </p:txBody>
      </p:sp>
      <p:pic>
        <p:nvPicPr>
          <p:cNvPr id="18" name="17 Imagen" descr="2000 ITINERANTE PANEL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2285992"/>
            <a:ext cx="4355845" cy="2857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57488" y="285728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FIRST PERIOD  (1998-2005)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4348" y="1071546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ITINERANTE”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00364" y="157161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SPONSOR : CORREOS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pic>
        <p:nvPicPr>
          <p:cNvPr id="10" name="9 Imagen" descr="2000-01 ITINERANTE CART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1837505" cy="2285992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428860" y="2143116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THE STUDENTS FROM LOCAL SCHOOLS VISITED THE EXHIBITION BUILDING   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4282" y="2928934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THE EXHIBIT REMAINED ONE WEEK AT EACH CITY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4282" y="3929066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FESOFI’S YOUTH COMMISSION ORGANICED THE  EXHIBITION EACH WEEK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14480" y="5786454"/>
            <a:ext cx="688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ONE (OR TWO) NATIONAL FESOFI’S MONITOR WERE ALWAYS TEACHING AND MAKING WORKSHOPS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9" name="18 Imagen" descr="2001 ITINERANTE BANYOL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857496"/>
            <a:ext cx="3488523" cy="2626618"/>
          </a:xfrm>
          <a:prstGeom prst="rect">
            <a:avLst/>
          </a:prstGeom>
        </p:spPr>
      </p:pic>
      <p:pic>
        <p:nvPicPr>
          <p:cNvPr id="20" name="19 Imagen" descr="2000 TALLER DE INICIACION CAZOR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857496"/>
            <a:ext cx="3705906" cy="25772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NAGRAMA Juventud reduci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572140"/>
            <a:ext cx="857256" cy="9104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857488" y="285728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Rounded MT Bold" pitchFamily="34" charset="0"/>
              </a:rPr>
              <a:t>FIRST PERIOD  (1998-2005)</a:t>
            </a:r>
            <a:endParaRPr lang="es-ES" sz="2800" dirty="0">
              <a:latin typeface="Arial Rounded MT Bold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14348" y="1071546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CC99"/>
                </a:solidFill>
                <a:latin typeface="Comic Sans MS" pitchFamily="66" charset="0"/>
              </a:rPr>
              <a:t>“LA ITINERANTE”</a:t>
            </a:r>
            <a:endParaRPr lang="es-ES" sz="2400" b="1" dirty="0">
              <a:solidFill>
                <a:srgbClr val="FFCC99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00364" y="157161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CC"/>
                </a:solidFill>
                <a:latin typeface="Comic Sans MS" pitchFamily="66" charset="0"/>
              </a:rPr>
              <a:t> SPONSOR: CORREOS</a:t>
            </a:r>
            <a:endParaRPr lang="es-ES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-39932" y="2571744"/>
            <a:ext cx="432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FROM 1998 YOUTH COMMISSION SETS AN AUXILIARY POST OFFICE WITH ITS OWN CANCELLATION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57158" y="3861048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66"/>
                </a:solidFill>
                <a:latin typeface="Comic Sans MS" pitchFamily="66" charset="0"/>
              </a:rPr>
              <a:t>CANCELLATIONS AND STAMPS WITH SPECIAL POSTAL RATES WERE ISSUED TO EXCHANGE MAILS BETWEEN SCHOOLS MONTHLY</a:t>
            </a:r>
            <a:endParaRPr lang="es-ES" b="1" dirty="0">
              <a:solidFill>
                <a:srgbClr val="FFFF66"/>
              </a:solidFill>
              <a:latin typeface="Comic Sans MS" pitchFamily="66" charset="0"/>
            </a:endParaRPr>
          </a:p>
        </p:txBody>
      </p:sp>
      <p:pic>
        <p:nvPicPr>
          <p:cNvPr id="17" name="16 Imagen" descr="1998 COMISION DE JUVENTUD AGENCIA COLABORADO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1973980" cy="2071702"/>
          </a:xfrm>
          <a:prstGeom prst="rect">
            <a:avLst/>
          </a:prstGeom>
        </p:spPr>
      </p:pic>
      <p:pic>
        <p:nvPicPr>
          <p:cNvPr id="18" name="17 Imagen" descr="Itinerante - matasellos 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2143116"/>
            <a:ext cx="3104407" cy="4429132"/>
          </a:xfrm>
          <a:prstGeom prst="rect">
            <a:avLst/>
          </a:prstGeom>
        </p:spPr>
      </p:pic>
      <p:pic>
        <p:nvPicPr>
          <p:cNvPr id="21" name="20 Imagen" descr="Itinerante - matasellos 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2143116"/>
            <a:ext cx="3132358" cy="4429156"/>
          </a:xfrm>
          <a:prstGeom prst="rect">
            <a:avLst/>
          </a:prstGeom>
        </p:spPr>
      </p:pic>
      <p:pic>
        <p:nvPicPr>
          <p:cNvPr id="22" name="21 Imagen" descr="Itinerante - matasellos 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8" y="2214554"/>
            <a:ext cx="3586809" cy="4361498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1285852" y="5572140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Comic Sans MS" pitchFamily="66" charset="0"/>
              </a:rPr>
              <a:t>96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Comic Sans MS" pitchFamily="66" charset="0"/>
              </a:rPr>
              <a:t>SPECIAL CANCELLATIONS IN 8 YEARS</a:t>
            </a:r>
            <a:endParaRPr lang="es-E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2135</TotalTime>
  <Words>962</Words>
  <Application>Microsoft Office PowerPoint</Application>
  <PresentationFormat>Presentación en pantalla (4:3)</PresentationFormat>
  <Paragraphs>169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Flujo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Jose Pedro</dc:creator>
  <cp:lastModifiedBy>Jose Pedro</cp:lastModifiedBy>
  <cp:revision>139</cp:revision>
  <dcterms:created xsi:type="dcterms:W3CDTF">2013-04-14T19:21:16Z</dcterms:created>
  <dcterms:modified xsi:type="dcterms:W3CDTF">2017-05-19T17:30:33Z</dcterms:modified>
</cp:coreProperties>
</file>