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74" r:id="rId3"/>
    <p:sldId id="258" r:id="rId4"/>
    <p:sldId id="260" r:id="rId5"/>
    <p:sldId id="259" r:id="rId6"/>
    <p:sldId id="292" r:id="rId7"/>
    <p:sldId id="288" r:id="rId8"/>
    <p:sldId id="293" r:id="rId9"/>
    <p:sldId id="289" r:id="rId10"/>
    <p:sldId id="290" r:id="rId11"/>
    <p:sldId id="286" r:id="rId12"/>
    <p:sldId id="311" r:id="rId13"/>
    <p:sldId id="325" r:id="rId14"/>
    <p:sldId id="326" r:id="rId15"/>
    <p:sldId id="314" r:id="rId16"/>
    <p:sldId id="315" r:id="rId17"/>
    <p:sldId id="294" r:id="rId18"/>
    <p:sldId id="316" r:id="rId19"/>
    <p:sldId id="295" r:id="rId20"/>
    <p:sldId id="296" r:id="rId21"/>
    <p:sldId id="319" r:id="rId22"/>
    <p:sldId id="301" r:id="rId23"/>
    <p:sldId id="320" r:id="rId24"/>
    <p:sldId id="321" r:id="rId25"/>
    <p:sldId id="322" r:id="rId26"/>
    <p:sldId id="324" r:id="rId27"/>
    <p:sldId id="327" r:id="rId28"/>
    <p:sldId id="317" r:id="rId29"/>
    <p:sldId id="318" r:id="rId30"/>
    <p:sldId id="29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14" autoAdjust="0"/>
    <p:restoredTop sz="94660"/>
  </p:normalViewPr>
  <p:slideViewPr>
    <p:cSldViewPr>
      <p:cViewPr varScale="1">
        <p:scale>
          <a:sx n="70" d="100"/>
          <a:sy n="70" d="100"/>
        </p:scale>
        <p:origin x="-1144" y="-6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BA07DA58-69C1-4A12-A7AE-FC306D3B8AFC}" type="slidenum">
              <a:rPr lang="en-GB" smtClean="0"/>
              <a:pPr/>
              <a:t>‹Nº›</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07DA58-69C1-4A12-A7AE-FC306D3B8AFC}" type="slidenum">
              <a:rPr lang="en-GB" smtClean="0"/>
              <a:pPr/>
              <a:t>‹Nº›</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07DA58-69C1-4A12-A7AE-FC306D3B8AFC}"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7D45BF6-41C7-4B63-9D0B-C75B77BAC420}"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BA07DA58-69C1-4A12-A7AE-FC306D3B8AFC}" type="slidenum">
              <a:rPr lang="en-GB" smtClean="0"/>
              <a:pPr/>
              <a:t>‹Nº›</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7D45BF6-41C7-4B63-9D0B-C75B77BAC420}" type="datetimeFigureOut">
              <a:rPr lang="en-GB" smtClean="0"/>
              <a:pPr/>
              <a:t>13/09/2018</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A07DA58-69C1-4A12-A7AE-FC306D3B8AFC}" type="slidenum">
              <a:rPr lang="en-GB" smtClean="0"/>
              <a:pPr/>
              <a:t>‹Nº›</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128" y="980728"/>
            <a:ext cx="7851648" cy="936104"/>
          </a:xfrm>
        </p:spPr>
        <p:txBody>
          <a:bodyPr>
            <a:normAutofit/>
          </a:bodyPr>
          <a:lstStyle/>
          <a:p>
            <a:pPr algn="ctr"/>
            <a:r>
              <a:rPr lang="en-GB" sz="4000" dirty="0">
                <a:latin typeface="Lucida Handwriting" panose="03010101010101010101" pitchFamily="66" charset="0"/>
              </a:rPr>
              <a:t>PICTURE POSTCARDS</a:t>
            </a:r>
          </a:p>
        </p:txBody>
      </p:sp>
      <p:sp>
        <p:nvSpPr>
          <p:cNvPr id="3" name="Subtitle 2"/>
          <p:cNvSpPr>
            <a:spLocks noGrp="1"/>
          </p:cNvSpPr>
          <p:nvPr>
            <p:ph type="subTitle" idx="1"/>
          </p:nvPr>
        </p:nvSpPr>
        <p:spPr>
          <a:xfrm>
            <a:off x="643128" y="2420888"/>
            <a:ext cx="7854696" cy="4104456"/>
          </a:xfrm>
        </p:spPr>
        <p:txBody>
          <a:bodyPr>
            <a:normAutofit fontScale="70000" lnSpcReduction="20000"/>
          </a:bodyPr>
          <a:lstStyle/>
          <a:p>
            <a:pPr algn="ctr"/>
            <a:r>
              <a:rPr lang="en-GB" sz="6400" b="1" dirty="0">
                <a:latin typeface="+mj-lt"/>
              </a:rPr>
              <a:t>FEPA Seminar</a:t>
            </a:r>
          </a:p>
          <a:p>
            <a:pPr algn="ctr"/>
            <a:endParaRPr lang="en-GB" sz="1900" b="1" dirty="0">
              <a:latin typeface="+mj-lt"/>
            </a:endParaRPr>
          </a:p>
          <a:p>
            <a:pPr algn="ctr"/>
            <a:endParaRPr lang="en-GB" sz="2400" dirty="0"/>
          </a:p>
          <a:p>
            <a:pPr algn="ctr"/>
            <a:r>
              <a:rPr lang="en-GB" sz="5100" b="1" dirty="0">
                <a:latin typeface="+mj-lt"/>
              </a:rPr>
              <a:t>PRAHA 2018</a:t>
            </a:r>
          </a:p>
          <a:p>
            <a:pPr algn="ctr"/>
            <a:r>
              <a:rPr lang="en-GB" sz="5100" b="1" dirty="0">
                <a:latin typeface="+mj-lt"/>
              </a:rPr>
              <a:t>International Exhibition</a:t>
            </a:r>
          </a:p>
          <a:p>
            <a:pPr algn="ctr"/>
            <a:endParaRPr lang="en-GB" sz="2800" b="1" dirty="0">
              <a:latin typeface="+mj-lt"/>
            </a:endParaRPr>
          </a:p>
          <a:p>
            <a:pPr algn="ctr"/>
            <a:r>
              <a:rPr lang="en-GB" sz="3400" b="1" dirty="0">
                <a:latin typeface="+mj-lt"/>
              </a:rPr>
              <a:t>17 August 2018</a:t>
            </a:r>
          </a:p>
          <a:p>
            <a:endParaRPr lang="en-GB" sz="2000" b="1" dirty="0">
              <a:latin typeface="+mj-lt"/>
            </a:endParaRPr>
          </a:p>
          <a:p>
            <a:endParaRPr lang="en-GB" sz="1600" b="1" dirty="0">
              <a:latin typeface="+mj-lt"/>
            </a:endParaRPr>
          </a:p>
          <a:p>
            <a:endParaRPr lang="en-GB" sz="1600" b="1" dirty="0">
              <a:latin typeface="+mj-lt"/>
            </a:endParaRPr>
          </a:p>
          <a:p>
            <a:endParaRPr lang="en-GB" sz="1600" b="1" dirty="0">
              <a:latin typeface="+mj-lt"/>
            </a:endParaRPr>
          </a:p>
          <a:p>
            <a:r>
              <a:rPr lang="en-GB" sz="3400" b="1" i="1" dirty="0">
                <a:latin typeface="Lucida Handwriting" panose="03010101010101010101" pitchFamily="66" charset="0"/>
              </a:rPr>
              <a:t>Birthe King </a:t>
            </a:r>
          </a:p>
        </p:txBody>
      </p:sp>
    </p:spTree>
    <p:extLst>
      <p:ext uri="{BB962C8B-B14F-4D97-AF65-F5344CB8AC3E}">
        <p14:creationId xmlns:p14="http://schemas.microsoft.com/office/powerpoint/2010/main" xmlns="" val="40312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636680"/>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a:xfrm>
            <a:off x="457200" y="1628800"/>
            <a:ext cx="8229600" cy="4695800"/>
          </a:xfrm>
        </p:spPr>
        <p:txBody>
          <a:bodyPr>
            <a:normAutofit/>
          </a:bodyPr>
          <a:lstStyle/>
          <a:p>
            <a:r>
              <a:rPr lang="en-GB" sz="1600" dirty="0">
                <a:latin typeface="+mj-lt"/>
              </a:rPr>
              <a:t>The exhibit must be able to be displayed in exhibition frames of the standard international format of 16 A4 pages per frame or equivalent, e.g. A3. </a:t>
            </a:r>
          </a:p>
          <a:p>
            <a:endParaRPr lang="en-GB" sz="1600" dirty="0">
              <a:latin typeface="+mj-lt"/>
            </a:endParaRPr>
          </a:p>
          <a:p>
            <a:endParaRPr lang="en-GB" sz="1600" dirty="0">
              <a:latin typeface="+mj-lt"/>
            </a:endParaRPr>
          </a:p>
          <a:p>
            <a:pPr marL="0" indent="0">
              <a:buNone/>
            </a:pPr>
            <a:endParaRPr lang="en-GB" sz="1600" dirty="0">
              <a:latin typeface="+mj-lt"/>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2420888"/>
            <a:ext cx="5616624" cy="40216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942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764704"/>
            <a:ext cx="8229600" cy="729372"/>
          </a:xfrm>
        </p:spPr>
        <p:txBody>
          <a:bodyPr>
            <a:normAutofit/>
          </a:bodyPr>
          <a:lstStyle/>
          <a:p>
            <a:pPr algn="ctr"/>
            <a:r>
              <a:rPr lang="en-GB" sz="2400" b="1" dirty="0"/>
              <a:t>Definition of a Picture Postcard</a:t>
            </a:r>
          </a:p>
        </p:txBody>
      </p:sp>
      <p:sp>
        <p:nvSpPr>
          <p:cNvPr id="7" name="Content Placeholder 6"/>
          <p:cNvSpPr>
            <a:spLocks noGrp="1"/>
          </p:cNvSpPr>
          <p:nvPr>
            <p:ph idx="1"/>
          </p:nvPr>
        </p:nvSpPr>
        <p:spPr>
          <a:xfrm>
            <a:off x="251520" y="1628800"/>
            <a:ext cx="5616624" cy="4623792"/>
          </a:xfrm>
        </p:spPr>
        <p:txBody>
          <a:bodyPr>
            <a:normAutofit fontScale="47500" lnSpcReduction="20000"/>
          </a:bodyPr>
          <a:lstStyle/>
          <a:p>
            <a:endParaRPr lang="en-GB" sz="1600" dirty="0">
              <a:latin typeface="+mj-lt"/>
            </a:endParaRPr>
          </a:p>
          <a:p>
            <a:r>
              <a:rPr lang="en-GB" sz="3400" dirty="0" err="1">
                <a:latin typeface="+mj-lt"/>
              </a:rPr>
              <a:t>Fieldpostcard</a:t>
            </a:r>
            <a:r>
              <a:rPr lang="en-GB" sz="3400" dirty="0">
                <a:latin typeface="+mj-lt"/>
              </a:rPr>
              <a:t> sent 8 March 1915 </a:t>
            </a:r>
          </a:p>
          <a:p>
            <a:r>
              <a:rPr lang="en-GB" sz="3400" dirty="0">
                <a:latin typeface="+mj-lt"/>
              </a:rPr>
              <a:t> ‘</a:t>
            </a:r>
            <a:r>
              <a:rPr lang="en-GB" sz="3400" i="1" dirty="0">
                <a:latin typeface="+mj-lt"/>
              </a:rPr>
              <a:t>Greetings from the field</a:t>
            </a:r>
            <a:r>
              <a:rPr lang="en-GB" sz="3400" dirty="0">
                <a:latin typeface="+mj-lt"/>
              </a:rPr>
              <a:t>’ </a:t>
            </a:r>
          </a:p>
          <a:p>
            <a:r>
              <a:rPr lang="en-GB" sz="3400" dirty="0">
                <a:latin typeface="+mj-lt"/>
              </a:rPr>
              <a:t>What is going on in the picture?	</a:t>
            </a:r>
            <a:r>
              <a:rPr lang="en-GB" sz="4900" dirty="0">
                <a:latin typeface="+mj-lt"/>
              </a:rPr>
              <a:t>		</a:t>
            </a:r>
          </a:p>
          <a:p>
            <a:pPr marL="2286000" lvl="8" indent="0">
              <a:buNone/>
            </a:pPr>
            <a:endParaRPr lang="en-GB" sz="3700" dirty="0">
              <a:latin typeface="+mj-lt"/>
            </a:endParaRPr>
          </a:p>
          <a:p>
            <a:pPr lvl="8"/>
            <a:endParaRPr lang="en-GB" sz="3700" dirty="0">
              <a:latin typeface="+mj-lt"/>
            </a:endParaRPr>
          </a:p>
          <a:p>
            <a:pPr lvl="8"/>
            <a:endParaRPr lang="en-GB" sz="3700" dirty="0">
              <a:latin typeface="+mj-lt"/>
            </a:endParaRPr>
          </a:p>
          <a:p>
            <a:pPr lvl="8"/>
            <a:endParaRPr lang="en-GB" sz="3700" dirty="0">
              <a:latin typeface="+mj-lt"/>
            </a:endParaRPr>
          </a:p>
          <a:p>
            <a:pPr marL="0" indent="0">
              <a:buNone/>
            </a:pPr>
            <a:r>
              <a:rPr lang="en-GB" sz="4900" dirty="0">
                <a:latin typeface="+mj-lt"/>
              </a:rPr>
              <a:t>						</a:t>
            </a:r>
            <a:r>
              <a:rPr lang="en-GB" sz="1600" dirty="0">
                <a:latin typeface="+mj-lt"/>
              </a:rPr>
              <a:t>													</a:t>
            </a:r>
          </a:p>
          <a:p>
            <a:pPr marL="0" indent="0">
              <a:buNone/>
            </a:pPr>
            <a:r>
              <a:rPr lang="en-GB" sz="1600" dirty="0">
                <a:latin typeface="+mj-lt"/>
              </a:rPr>
              <a:t>																																		</a:t>
            </a:r>
          </a:p>
          <a:p>
            <a:pPr marL="0" indent="0">
              <a:buNone/>
            </a:pPr>
            <a:r>
              <a:rPr lang="en-GB" sz="1600" dirty="0">
                <a:latin typeface="+mj-lt"/>
              </a:rPr>
              <a:t>						 						</a:t>
            </a:r>
          </a:p>
          <a:p>
            <a:pPr marL="0" indent="0">
              <a:buNone/>
            </a:pPr>
            <a:r>
              <a:rPr lang="en-GB" sz="1600" dirty="0">
                <a:latin typeface="+mj-lt"/>
              </a:rPr>
              <a:t>		                                                               </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2852936"/>
            <a:ext cx="5331763" cy="3447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p:cNvSpPr txBox="1"/>
          <p:nvPr/>
        </p:nvSpPr>
        <p:spPr>
          <a:xfrm>
            <a:off x="4788024" y="2348880"/>
            <a:ext cx="72008" cy="369332"/>
          </a:xfrm>
          <a:prstGeom prst="rect">
            <a:avLst/>
          </a:prstGeom>
          <a:noFill/>
        </p:spPr>
        <p:txBody>
          <a:bodyPr wrap="square" rtlCol="0">
            <a:spAutoFit/>
          </a:bodyPr>
          <a:lstStyle/>
          <a:p>
            <a:endParaRPr lang="en-GB" dirty="0"/>
          </a:p>
        </p:txBody>
      </p:sp>
      <p:sp>
        <p:nvSpPr>
          <p:cNvPr id="6" name="Content Placeholder 6"/>
          <p:cNvSpPr txBox="1">
            <a:spLocks/>
          </p:cNvSpPr>
          <p:nvPr/>
        </p:nvSpPr>
        <p:spPr>
          <a:xfrm>
            <a:off x="5868144" y="1628800"/>
            <a:ext cx="2808312" cy="4623792"/>
          </a:xfrm>
          <a:prstGeom prst="rect">
            <a:avLst/>
          </a:prstGeom>
        </p:spPr>
        <p:txBody>
          <a:bodyPr vert="horz">
            <a:normAutofit fontScale="2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1600" dirty="0">
              <a:latin typeface="+mj-lt"/>
            </a:endParaRPr>
          </a:p>
          <a:p>
            <a:pPr marL="0" indent="0">
              <a:buNone/>
            </a:pPr>
            <a:endParaRPr lang="en-GB" sz="6400" dirty="0">
              <a:latin typeface="+mj-lt"/>
            </a:endParaRPr>
          </a:p>
          <a:p>
            <a:pPr marL="0" indent="0">
              <a:buNone/>
            </a:pPr>
            <a:r>
              <a:rPr lang="en-GB" sz="6400" dirty="0">
                <a:latin typeface="+mj-lt"/>
              </a:rPr>
              <a:t>Mail carriage loading </a:t>
            </a:r>
            <a:r>
              <a:rPr lang="en-GB" sz="6400" dirty="0" err="1">
                <a:latin typeface="+mj-lt"/>
              </a:rPr>
              <a:t>Fieldpost</a:t>
            </a:r>
            <a:r>
              <a:rPr lang="en-GB" sz="6400" dirty="0">
                <a:latin typeface="+mj-lt"/>
              </a:rPr>
              <a:t> mail from the field post</a:t>
            </a:r>
          </a:p>
          <a:p>
            <a:endParaRPr lang="en-GB" sz="6400" dirty="0">
              <a:latin typeface="+mj-lt"/>
            </a:endParaRPr>
          </a:p>
          <a:p>
            <a:pPr marL="0" indent="0">
              <a:buNone/>
            </a:pPr>
            <a:r>
              <a:rPr lang="en-GB" sz="6400" dirty="0">
                <a:latin typeface="+mj-lt"/>
              </a:rPr>
              <a:t>Horses</a:t>
            </a:r>
          </a:p>
          <a:p>
            <a:pPr marL="0" indent="0">
              <a:buNone/>
            </a:pPr>
            <a:r>
              <a:rPr lang="en-GB" sz="6400" dirty="0">
                <a:latin typeface="+mj-lt"/>
              </a:rPr>
              <a:t>People/Soldiers</a:t>
            </a:r>
          </a:p>
          <a:p>
            <a:pPr marL="0" indent="0">
              <a:buFont typeface="Wingdings 2"/>
              <a:buNone/>
            </a:pPr>
            <a:r>
              <a:rPr lang="en-GB" sz="6400" dirty="0">
                <a:latin typeface="+mj-lt"/>
              </a:rPr>
              <a:t>Mailbags</a:t>
            </a:r>
          </a:p>
          <a:p>
            <a:pPr marL="0" indent="0">
              <a:buFont typeface="Wingdings 2"/>
              <a:buNone/>
            </a:pPr>
            <a:r>
              <a:rPr lang="en-GB" sz="6400" dirty="0">
                <a:latin typeface="+mj-lt"/>
              </a:rPr>
              <a:t>Cannon</a:t>
            </a:r>
          </a:p>
          <a:p>
            <a:pPr marL="0" indent="0">
              <a:buFont typeface="Wingdings 2"/>
              <a:buNone/>
            </a:pPr>
            <a:r>
              <a:rPr lang="en-GB" sz="6400" dirty="0">
                <a:latin typeface="+mj-lt"/>
              </a:rPr>
              <a:t>Drum</a:t>
            </a:r>
          </a:p>
          <a:p>
            <a:pPr marL="0" indent="0">
              <a:buFont typeface="Wingdings 2"/>
              <a:buNone/>
            </a:pPr>
            <a:r>
              <a:rPr lang="en-GB" sz="6400" dirty="0">
                <a:latin typeface="+mj-lt"/>
              </a:rPr>
              <a:t>Bags</a:t>
            </a:r>
          </a:p>
          <a:p>
            <a:pPr marL="0" indent="0">
              <a:buFont typeface="Wingdings 2"/>
              <a:buNone/>
            </a:pPr>
            <a:r>
              <a:rPr lang="en-GB" sz="3400" dirty="0">
                <a:latin typeface="+mj-lt"/>
              </a:rPr>
              <a:t>						</a:t>
            </a:r>
            <a:endParaRPr lang="en-GB" sz="4900" b="1" dirty="0">
              <a:latin typeface="+mj-lt"/>
            </a:endParaRPr>
          </a:p>
          <a:p>
            <a:pPr marL="0" indent="0">
              <a:buFont typeface="Wingdings 2"/>
              <a:buNone/>
            </a:pPr>
            <a:r>
              <a:rPr lang="en-GB" sz="6400" dirty="0">
                <a:latin typeface="+mj-lt"/>
              </a:rPr>
              <a:t>Text: </a:t>
            </a:r>
          </a:p>
          <a:p>
            <a:pPr marL="0" indent="0">
              <a:buFont typeface="Wingdings 2"/>
              <a:buNone/>
            </a:pPr>
            <a:r>
              <a:rPr lang="en-GB" sz="6400" i="1" dirty="0" err="1">
                <a:latin typeface="+mj-lt"/>
              </a:rPr>
              <a:t>Kaiserlich</a:t>
            </a:r>
            <a:r>
              <a:rPr lang="en-GB" sz="6400" i="1" dirty="0">
                <a:latin typeface="+mj-lt"/>
              </a:rPr>
              <a:t> Deutsche </a:t>
            </a:r>
            <a:r>
              <a:rPr lang="en-GB" sz="6400" i="1" dirty="0" err="1">
                <a:latin typeface="+mj-lt"/>
              </a:rPr>
              <a:t>Feldpost</a:t>
            </a:r>
            <a:endParaRPr lang="en-GB" sz="6400" i="1" dirty="0">
              <a:latin typeface="+mj-lt"/>
            </a:endParaRPr>
          </a:p>
          <a:p>
            <a:pPr marL="0" indent="0">
              <a:buFont typeface="Wingdings 2"/>
              <a:buNone/>
            </a:pPr>
            <a:r>
              <a:rPr lang="en-GB" sz="3400" dirty="0">
                <a:latin typeface="+mj-lt"/>
              </a:rPr>
              <a:t>						</a:t>
            </a:r>
            <a:endParaRPr lang="en-GB" sz="1600" dirty="0">
              <a:latin typeface="+mj-lt"/>
            </a:endParaRPr>
          </a:p>
          <a:p>
            <a:pPr marL="0" indent="0">
              <a:buFont typeface="Wingdings 2"/>
              <a:buNone/>
            </a:pPr>
            <a:r>
              <a:rPr lang="en-GB" sz="1600" dirty="0">
                <a:latin typeface="+mj-lt"/>
              </a:rPr>
              <a:t>													</a:t>
            </a:r>
          </a:p>
          <a:p>
            <a:pPr marL="0" indent="0">
              <a:buFont typeface="Wingdings 2"/>
              <a:buNone/>
            </a:pPr>
            <a:r>
              <a:rPr lang="en-GB" sz="1600" dirty="0">
                <a:latin typeface="+mj-lt"/>
              </a:rPr>
              <a:t>																																		</a:t>
            </a:r>
          </a:p>
          <a:p>
            <a:pPr marL="0" indent="0">
              <a:buFont typeface="Wingdings 2"/>
              <a:buNone/>
            </a:pPr>
            <a:r>
              <a:rPr lang="en-GB" sz="1600" dirty="0">
                <a:latin typeface="+mj-lt"/>
              </a:rPr>
              <a:t>						 						</a:t>
            </a:r>
          </a:p>
          <a:p>
            <a:pPr marL="0" indent="0">
              <a:buFont typeface="Wingdings 2"/>
              <a:buNone/>
            </a:pPr>
            <a:r>
              <a:rPr lang="en-GB" sz="1600" dirty="0">
                <a:latin typeface="+mj-lt"/>
              </a:rPr>
              <a:t>		                                                               </a:t>
            </a:r>
          </a:p>
        </p:txBody>
      </p:sp>
    </p:spTree>
    <p:extLst>
      <p:ext uri="{BB962C8B-B14F-4D97-AF65-F5344CB8AC3E}">
        <p14:creationId xmlns:p14="http://schemas.microsoft.com/office/powerpoint/2010/main" xmlns="" val="125716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1" end="2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3" end="2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4" end="2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5" end="2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6" end="2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27" end="2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8" end="2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0" end="3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C8C9B-4BBB-4440-9E50-145CDFAB159A}"/>
              </a:ext>
            </a:extLst>
          </p:cNvPr>
          <p:cNvSpPr>
            <a:spLocks noGrp="1"/>
          </p:cNvSpPr>
          <p:nvPr>
            <p:ph type="title"/>
          </p:nvPr>
        </p:nvSpPr>
        <p:spPr>
          <a:xfrm>
            <a:off x="533400" y="734159"/>
            <a:ext cx="8229600" cy="1038657"/>
          </a:xfrm>
        </p:spPr>
        <p:txBody>
          <a:bodyPr>
            <a:normAutofit/>
          </a:bodyPr>
          <a:lstStyle/>
          <a:p>
            <a:pPr algn="ctr"/>
            <a:r>
              <a:rPr lang="en-GB" sz="2400" b="1" dirty="0"/>
              <a:t>Principles for the Development of the Exhibit</a:t>
            </a:r>
            <a:br>
              <a:rPr lang="en-GB" sz="2400" b="1" dirty="0"/>
            </a:br>
            <a:r>
              <a:rPr lang="en-GB" sz="2000" dirty="0"/>
              <a:t>Idea, Plan and Treatment</a:t>
            </a:r>
            <a:br>
              <a:rPr lang="en-GB" sz="2000" dirty="0"/>
            </a:br>
            <a:endParaRPr lang="en-GB" sz="2000" b="1" dirty="0"/>
          </a:p>
        </p:txBody>
      </p:sp>
      <p:pic>
        <p:nvPicPr>
          <p:cNvPr id="4" name="Picture 2" descr="C:\Users\Birthe\Pictures\Mother Danmark &amp; Eagle p100061.tif">
            <a:extLst>
              <a:ext uri="{FF2B5EF4-FFF2-40B4-BE49-F238E27FC236}">
                <a16:creationId xmlns:a16="http://schemas.microsoft.com/office/drawing/2014/main" xmlns="" id="{02345913-86C6-4386-A75F-84B53473825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2019070"/>
            <a:ext cx="2827711" cy="411263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5">
            <a:extLst>
              <a:ext uri="{FF2B5EF4-FFF2-40B4-BE49-F238E27FC236}">
                <a16:creationId xmlns:a16="http://schemas.microsoft.com/office/drawing/2014/main" xmlns="" id="{230E4BF2-0C75-4289-8FD8-BC7101C88127}"/>
              </a:ext>
            </a:extLst>
          </p:cNvPr>
          <p:cNvSpPr txBox="1">
            <a:spLocks/>
          </p:cNvSpPr>
          <p:nvPr/>
        </p:nvSpPr>
        <p:spPr>
          <a:xfrm>
            <a:off x="4648200" y="1920085"/>
            <a:ext cx="4038600" cy="443484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GB" sz="1600" dirty="0">
                <a:latin typeface="+mj-lt"/>
              </a:rPr>
              <a:t>A Picture Postcard exhibit is treated according to a geographical (topographical) topic, a thematic topic, or according to a special aspect (an artist, the printing, the material), completely according to the exhibitor’s own choice. </a:t>
            </a:r>
          </a:p>
          <a:p>
            <a:endParaRPr lang="en-GB" sz="1200" dirty="0">
              <a:latin typeface="+mj-lt"/>
            </a:endParaRPr>
          </a:p>
          <a:p>
            <a:r>
              <a:rPr lang="en-GB" sz="1600" b="1" dirty="0">
                <a:latin typeface="+mj-lt"/>
              </a:rPr>
              <a:t>Propaganda</a:t>
            </a:r>
            <a:r>
              <a:rPr lang="en-GB" sz="1600" dirty="0">
                <a:latin typeface="+mj-lt"/>
              </a:rPr>
              <a:t>:</a:t>
            </a:r>
          </a:p>
          <a:p>
            <a:pPr marL="0" indent="0">
              <a:buFont typeface="Wingdings 2"/>
              <a:buNone/>
            </a:pPr>
            <a:endParaRPr lang="en-GB" sz="1600" dirty="0">
              <a:latin typeface="+mj-lt"/>
            </a:endParaRPr>
          </a:p>
          <a:p>
            <a:r>
              <a:rPr lang="en-GB" sz="1600" dirty="0">
                <a:latin typeface="+mj-lt"/>
              </a:rPr>
              <a:t>1920 Plebiscite in </a:t>
            </a:r>
            <a:r>
              <a:rPr lang="en-GB" sz="1600" dirty="0" err="1">
                <a:latin typeface="+mj-lt"/>
              </a:rPr>
              <a:t>Slesvig</a:t>
            </a:r>
            <a:r>
              <a:rPr lang="en-GB" sz="1600" dirty="0">
                <a:latin typeface="+mj-lt"/>
              </a:rPr>
              <a:t> election poster -</a:t>
            </a:r>
          </a:p>
          <a:p>
            <a:pPr marL="0" indent="0">
              <a:buFont typeface="Wingdings 2"/>
              <a:buNone/>
            </a:pPr>
            <a:endParaRPr lang="en-GB" sz="1600" dirty="0">
              <a:latin typeface="+mj-lt"/>
            </a:endParaRPr>
          </a:p>
          <a:p>
            <a:pPr marL="0" indent="0">
              <a:buFont typeface="Wingdings 2"/>
              <a:buNone/>
            </a:pPr>
            <a:r>
              <a:rPr lang="en-GB" sz="1600" dirty="0">
                <a:latin typeface="+mj-lt"/>
              </a:rPr>
              <a:t>       Mother Denmark in front of German eagle</a:t>
            </a:r>
          </a:p>
          <a:p>
            <a:pPr marL="0" indent="0">
              <a:buFont typeface="Wingdings 2"/>
              <a:buNone/>
            </a:pPr>
            <a:endParaRPr lang="en-GB" sz="1600" dirty="0">
              <a:latin typeface="+mj-lt"/>
            </a:endParaRPr>
          </a:p>
          <a:p>
            <a:pPr marL="0" indent="0" algn="ctr">
              <a:buFont typeface="Wingdings 2"/>
              <a:buNone/>
            </a:pPr>
            <a:r>
              <a:rPr lang="en-GB" sz="1600" i="1" dirty="0">
                <a:latin typeface="+mj-lt"/>
              </a:rPr>
              <a:t>Now Denmark calls her children home</a:t>
            </a:r>
          </a:p>
          <a:p>
            <a:pPr marL="0" indent="0" algn="ctr">
              <a:buFont typeface="Wingdings 2"/>
              <a:buNone/>
            </a:pPr>
            <a:r>
              <a:rPr lang="en-GB" sz="1600" i="1" dirty="0">
                <a:latin typeface="+mj-lt"/>
              </a:rPr>
              <a:t>Farewell forever you German eagle.</a:t>
            </a:r>
          </a:p>
          <a:p>
            <a:pPr marL="0" indent="0">
              <a:buFont typeface="Wingdings 2"/>
              <a:buNone/>
            </a:pPr>
            <a:endParaRPr lang="en-GB" dirty="0"/>
          </a:p>
          <a:p>
            <a:endParaRPr lang="en-GB" dirty="0"/>
          </a:p>
          <a:p>
            <a:endParaRPr lang="en-GB" dirty="0"/>
          </a:p>
        </p:txBody>
      </p:sp>
    </p:spTree>
    <p:extLst>
      <p:ext uri="{BB962C8B-B14F-4D97-AF65-F5344CB8AC3E}">
        <p14:creationId xmlns:p14="http://schemas.microsoft.com/office/powerpoint/2010/main" xmlns="" val="158050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1B8F5-3043-4DA7-B1BE-EA2CD76330C7}"/>
              </a:ext>
            </a:extLst>
          </p:cNvPr>
          <p:cNvSpPr>
            <a:spLocks noGrp="1"/>
          </p:cNvSpPr>
          <p:nvPr>
            <p:ph type="title"/>
          </p:nvPr>
        </p:nvSpPr>
        <p:spPr>
          <a:xfrm>
            <a:off x="457200" y="764704"/>
            <a:ext cx="8229600" cy="996720"/>
          </a:xfrm>
        </p:spPr>
        <p:txBody>
          <a:bodyPr/>
          <a:lstStyle/>
          <a:p>
            <a:pPr algn="ctr"/>
            <a:r>
              <a:rPr lang="en-GB" sz="2400" b="1" dirty="0">
                <a:solidFill>
                  <a:srgbClr val="04617B"/>
                </a:solidFill>
              </a:rPr>
              <a:t>Principles for the Development of the Exhibit</a:t>
            </a:r>
            <a:r>
              <a:rPr lang="en-GB" sz="2200" b="1" dirty="0">
                <a:solidFill>
                  <a:srgbClr val="04617B"/>
                </a:solidFill>
              </a:rPr>
              <a:t/>
            </a:r>
            <a:br>
              <a:rPr lang="en-GB" sz="2200" b="1" dirty="0">
                <a:solidFill>
                  <a:srgbClr val="04617B"/>
                </a:solidFill>
              </a:rPr>
            </a:br>
            <a:r>
              <a:rPr lang="en-GB" sz="2000" dirty="0">
                <a:solidFill>
                  <a:srgbClr val="04617B"/>
                </a:solidFill>
              </a:rPr>
              <a:t>Idea, Plan and Treatment</a:t>
            </a:r>
            <a:endParaRPr lang="en-GB" dirty="0"/>
          </a:p>
        </p:txBody>
      </p:sp>
      <p:sp>
        <p:nvSpPr>
          <p:cNvPr id="3" name="Content Placeholder 2">
            <a:extLst>
              <a:ext uri="{FF2B5EF4-FFF2-40B4-BE49-F238E27FC236}">
                <a16:creationId xmlns:a16="http://schemas.microsoft.com/office/drawing/2014/main" xmlns="" id="{138F97D8-FA80-4A04-AD6E-3315B60F3836}"/>
              </a:ext>
            </a:extLst>
          </p:cNvPr>
          <p:cNvSpPr>
            <a:spLocks noGrp="1"/>
          </p:cNvSpPr>
          <p:nvPr>
            <p:ph idx="1"/>
          </p:nvPr>
        </p:nvSpPr>
        <p:spPr>
          <a:xfrm>
            <a:off x="457200" y="1935480"/>
            <a:ext cx="8229600" cy="629424"/>
          </a:xfrm>
        </p:spPr>
        <p:txBody>
          <a:bodyPr>
            <a:normAutofit fontScale="92500"/>
          </a:bodyPr>
          <a:lstStyle/>
          <a:p>
            <a:r>
              <a:rPr lang="en-GB" sz="1800" dirty="0">
                <a:latin typeface="+mj-lt"/>
              </a:rPr>
              <a:t>The title and plan must be presented on the introductory page and must be written in one of the official FIP languages.                                              </a:t>
            </a:r>
            <a:r>
              <a:rPr lang="en-GB" sz="1400" dirty="0">
                <a:latin typeface="+mj-lt"/>
              </a:rPr>
              <a:t>Courtesy of Francois </a:t>
            </a:r>
            <a:r>
              <a:rPr lang="en-GB" sz="1400" dirty="0" err="1">
                <a:latin typeface="+mj-lt"/>
              </a:rPr>
              <a:t>Boeglin</a:t>
            </a:r>
            <a:r>
              <a:rPr lang="en-GB" sz="1400" dirty="0">
                <a:latin typeface="+mj-lt"/>
              </a:rPr>
              <a:t>, France.</a:t>
            </a:r>
          </a:p>
        </p:txBody>
      </p:sp>
      <p:pic>
        <p:nvPicPr>
          <p:cNvPr id="6" name="Picture 5">
            <a:extLst>
              <a:ext uri="{FF2B5EF4-FFF2-40B4-BE49-F238E27FC236}">
                <a16:creationId xmlns:a16="http://schemas.microsoft.com/office/drawing/2014/main" xmlns="" id="{4664EE8B-519F-4C63-AB67-B4E4C0AD0A07}"/>
              </a:ext>
            </a:extLst>
          </p:cNvPr>
          <p:cNvPicPr>
            <a:picLocks noChangeAspect="1"/>
          </p:cNvPicPr>
          <p:nvPr/>
        </p:nvPicPr>
        <p:blipFill>
          <a:blip r:embed="rId2"/>
          <a:stretch>
            <a:fillRect/>
          </a:stretch>
        </p:blipFill>
        <p:spPr>
          <a:xfrm>
            <a:off x="5046316" y="2836376"/>
            <a:ext cx="2599959" cy="3693600"/>
          </a:xfrm>
          <a:prstGeom prst="rect">
            <a:avLst/>
          </a:prstGeom>
          <a:ln w="19050">
            <a:solidFill>
              <a:schemeClr val="bg1">
                <a:lumMod val="65000"/>
              </a:schemeClr>
            </a:solidFill>
          </a:ln>
        </p:spPr>
      </p:pic>
      <p:pic>
        <p:nvPicPr>
          <p:cNvPr id="10" name="Picture 9">
            <a:extLst>
              <a:ext uri="{FF2B5EF4-FFF2-40B4-BE49-F238E27FC236}">
                <a16:creationId xmlns:a16="http://schemas.microsoft.com/office/drawing/2014/main" xmlns="" id="{168B98A9-2F53-40C0-924A-30A3078B13C6}"/>
              </a:ext>
            </a:extLst>
          </p:cNvPr>
          <p:cNvPicPr>
            <a:picLocks noChangeAspect="1"/>
          </p:cNvPicPr>
          <p:nvPr/>
        </p:nvPicPr>
        <p:blipFill>
          <a:blip r:embed="rId3"/>
          <a:stretch>
            <a:fillRect/>
          </a:stretch>
        </p:blipFill>
        <p:spPr>
          <a:xfrm>
            <a:off x="1462312" y="2836376"/>
            <a:ext cx="2583073" cy="3693600"/>
          </a:xfrm>
          <a:prstGeom prst="rect">
            <a:avLst/>
          </a:prstGeom>
          <a:ln w="19050">
            <a:solidFill>
              <a:schemeClr val="bg1">
                <a:lumMod val="65000"/>
              </a:schemeClr>
            </a:solidFill>
          </a:ln>
        </p:spPr>
      </p:pic>
    </p:spTree>
    <p:extLst>
      <p:ext uri="{BB962C8B-B14F-4D97-AF65-F5344CB8AC3E}">
        <p14:creationId xmlns:p14="http://schemas.microsoft.com/office/powerpoint/2010/main" xmlns="" val="263899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1B8F5-3043-4DA7-B1BE-EA2CD76330C7}"/>
              </a:ext>
            </a:extLst>
          </p:cNvPr>
          <p:cNvSpPr>
            <a:spLocks noGrp="1"/>
          </p:cNvSpPr>
          <p:nvPr>
            <p:ph type="title"/>
          </p:nvPr>
        </p:nvSpPr>
        <p:spPr>
          <a:xfrm>
            <a:off x="457200" y="764704"/>
            <a:ext cx="8229600" cy="996720"/>
          </a:xfrm>
        </p:spPr>
        <p:txBody>
          <a:bodyPr/>
          <a:lstStyle/>
          <a:p>
            <a:pPr algn="ctr"/>
            <a:r>
              <a:rPr lang="en-GB" sz="2400" b="1" dirty="0">
                <a:solidFill>
                  <a:srgbClr val="04617B"/>
                </a:solidFill>
              </a:rPr>
              <a:t>Principles for the Development of the Exhibit</a:t>
            </a:r>
            <a:r>
              <a:rPr lang="en-GB" sz="2200" b="1" dirty="0">
                <a:solidFill>
                  <a:srgbClr val="04617B"/>
                </a:solidFill>
              </a:rPr>
              <a:t/>
            </a:r>
            <a:br>
              <a:rPr lang="en-GB" sz="2200" b="1" dirty="0">
                <a:solidFill>
                  <a:srgbClr val="04617B"/>
                </a:solidFill>
              </a:rPr>
            </a:br>
            <a:r>
              <a:rPr lang="en-GB" sz="2000" dirty="0">
                <a:solidFill>
                  <a:srgbClr val="04617B"/>
                </a:solidFill>
              </a:rPr>
              <a:t>Idea, Plan and Treatment</a:t>
            </a:r>
            <a:endParaRPr lang="en-GB" dirty="0"/>
          </a:p>
        </p:txBody>
      </p:sp>
      <p:sp>
        <p:nvSpPr>
          <p:cNvPr id="3" name="Content Placeholder 2">
            <a:extLst>
              <a:ext uri="{FF2B5EF4-FFF2-40B4-BE49-F238E27FC236}">
                <a16:creationId xmlns:a16="http://schemas.microsoft.com/office/drawing/2014/main" xmlns="" id="{138F97D8-FA80-4A04-AD6E-3315B60F3836}"/>
              </a:ext>
            </a:extLst>
          </p:cNvPr>
          <p:cNvSpPr>
            <a:spLocks noGrp="1"/>
          </p:cNvSpPr>
          <p:nvPr>
            <p:ph idx="1"/>
          </p:nvPr>
        </p:nvSpPr>
        <p:spPr>
          <a:xfrm>
            <a:off x="457199" y="1822106"/>
            <a:ext cx="8229600" cy="1246854"/>
          </a:xfrm>
        </p:spPr>
        <p:txBody>
          <a:bodyPr>
            <a:noAutofit/>
          </a:bodyPr>
          <a:lstStyle/>
          <a:p>
            <a:r>
              <a:rPr lang="en-GB" sz="1800" dirty="0">
                <a:latin typeface="+mj-lt"/>
              </a:rPr>
              <a:t>The plan must show the intention and the structure of the exhibit. The title as well as the main and sub sections of the exhibit must show the structure and logical development through the exhibit and demonstrate personal creativity, knowledge, and research.        </a:t>
            </a:r>
            <a:r>
              <a:rPr lang="en-GB" sz="1400" dirty="0">
                <a:latin typeface="+mj-lt"/>
              </a:rPr>
              <a:t>Courtesy of Jenny Long, New Zealand (left) and  </a:t>
            </a:r>
            <a:r>
              <a:rPr lang="en-GB" sz="1400" dirty="0" err="1">
                <a:latin typeface="+mj-lt"/>
              </a:rPr>
              <a:t>Martienss</a:t>
            </a:r>
            <a:r>
              <a:rPr lang="en-GB" sz="1400" dirty="0">
                <a:latin typeface="+mj-lt"/>
              </a:rPr>
              <a:t> </a:t>
            </a:r>
            <a:r>
              <a:rPr lang="en-GB" sz="1400" dirty="0" err="1">
                <a:latin typeface="+mj-lt"/>
              </a:rPr>
              <a:t>Rüdiger</a:t>
            </a:r>
            <a:r>
              <a:rPr lang="en-GB" sz="1400" dirty="0">
                <a:latin typeface="+mj-lt"/>
              </a:rPr>
              <a:t>, Germany (right).</a:t>
            </a:r>
          </a:p>
        </p:txBody>
      </p:sp>
      <p:pic>
        <p:nvPicPr>
          <p:cNvPr id="7" name="Picture 6">
            <a:extLst>
              <a:ext uri="{FF2B5EF4-FFF2-40B4-BE49-F238E27FC236}">
                <a16:creationId xmlns:a16="http://schemas.microsoft.com/office/drawing/2014/main" xmlns="" id="{3A9A56B2-6705-4298-AAEE-1BC34315C4DD}"/>
              </a:ext>
            </a:extLst>
          </p:cNvPr>
          <p:cNvPicPr>
            <a:picLocks noChangeAspect="1"/>
          </p:cNvPicPr>
          <p:nvPr/>
        </p:nvPicPr>
        <p:blipFill>
          <a:blip r:embed="rId2"/>
          <a:stretch>
            <a:fillRect/>
          </a:stretch>
        </p:blipFill>
        <p:spPr>
          <a:xfrm>
            <a:off x="1751908" y="3225347"/>
            <a:ext cx="2174585" cy="3110003"/>
          </a:xfrm>
          <a:prstGeom prst="rect">
            <a:avLst/>
          </a:prstGeom>
          <a:ln w="19050">
            <a:solidFill>
              <a:schemeClr val="bg1">
                <a:lumMod val="65000"/>
              </a:schemeClr>
            </a:solidFill>
          </a:ln>
        </p:spPr>
      </p:pic>
      <p:pic>
        <p:nvPicPr>
          <p:cNvPr id="13" name="Picture 12">
            <a:extLst>
              <a:ext uri="{FF2B5EF4-FFF2-40B4-BE49-F238E27FC236}">
                <a16:creationId xmlns:a16="http://schemas.microsoft.com/office/drawing/2014/main" xmlns="" id="{2D40F051-311E-4C3D-AD9B-205D661C212E}"/>
              </a:ext>
            </a:extLst>
          </p:cNvPr>
          <p:cNvPicPr>
            <a:picLocks noChangeAspect="1"/>
          </p:cNvPicPr>
          <p:nvPr/>
        </p:nvPicPr>
        <p:blipFill>
          <a:blip r:embed="rId3"/>
          <a:stretch>
            <a:fillRect/>
          </a:stretch>
        </p:blipFill>
        <p:spPr>
          <a:xfrm>
            <a:off x="5364088" y="3223810"/>
            <a:ext cx="2110023" cy="3085510"/>
          </a:xfrm>
          <a:prstGeom prst="rect">
            <a:avLst/>
          </a:prstGeom>
          <a:ln w="19050">
            <a:solidFill>
              <a:schemeClr val="bg1">
                <a:lumMod val="65000"/>
              </a:schemeClr>
            </a:solidFill>
          </a:ln>
        </p:spPr>
      </p:pic>
    </p:spTree>
    <p:extLst>
      <p:ext uri="{BB962C8B-B14F-4D97-AF65-F5344CB8AC3E}">
        <p14:creationId xmlns:p14="http://schemas.microsoft.com/office/powerpoint/2010/main" xmlns="" val="516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E5C0D9-2653-440F-9C1D-C13C83FC59E0}"/>
              </a:ext>
            </a:extLst>
          </p:cNvPr>
          <p:cNvSpPr>
            <a:spLocks noGrp="1"/>
          </p:cNvSpPr>
          <p:nvPr>
            <p:ph type="title"/>
          </p:nvPr>
        </p:nvSpPr>
        <p:spPr>
          <a:xfrm>
            <a:off x="484939" y="764704"/>
            <a:ext cx="8229600" cy="924712"/>
          </a:xfrm>
        </p:spPr>
        <p:txBody>
          <a:bodyPr/>
          <a:lstStyle/>
          <a:p>
            <a:pPr algn="ctr"/>
            <a:r>
              <a:rPr lang="en-GB" sz="2400" b="1" dirty="0">
                <a:solidFill>
                  <a:srgbClr val="04617B"/>
                </a:solidFill>
              </a:rPr>
              <a:t>Principles for the Development of the Exhibit</a:t>
            </a:r>
            <a:r>
              <a:rPr lang="en-GB" sz="2200" b="1" dirty="0">
                <a:solidFill>
                  <a:srgbClr val="04617B"/>
                </a:solidFill>
              </a:rPr>
              <a:t/>
            </a:r>
            <a:br>
              <a:rPr lang="en-GB" sz="2200" b="1" dirty="0">
                <a:solidFill>
                  <a:srgbClr val="04617B"/>
                </a:solidFill>
              </a:rPr>
            </a:br>
            <a:r>
              <a:rPr lang="en-GB" sz="2000" dirty="0">
                <a:solidFill>
                  <a:srgbClr val="04617B"/>
                </a:solidFill>
              </a:rPr>
              <a:t>Idea, Plan and Treatment</a:t>
            </a:r>
            <a:endParaRPr lang="en-GB" dirty="0"/>
          </a:p>
        </p:txBody>
      </p:sp>
      <p:sp>
        <p:nvSpPr>
          <p:cNvPr id="3" name="Content Placeholder 2">
            <a:extLst>
              <a:ext uri="{FF2B5EF4-FFF2-40B4-BE49-F238E27FC236}">
                <a16:creationId xmlns:a16="http://schemas.microsoft.com/office/drawing/2014/main" xmlns="" id="{E8771175-1CAC-4D73-91CF-3157DF0443CE}"/>
              </a:ext>
            </a:extLst>
          </p:cNvPr>
          <p:cNvSpPr>
            <a:spLocks noGrp="1"/>
          </p:cNvSpPr>
          <p:nvPr>
            <p:ph idx="1"/>
          </p:nvPr>
        </p:nvSpPr>
        <p:spPr>
          <a:xfrm>
            <a:off x="457200" y="1772816"/>
            <a:ext cx="8229600" cy="949749"/>
          </a:xfrm>
        </p:spPr>
        <p:txBody>
          <a:bodyPr>
            <a:normAutofit/>
          </a:bodyPr>
          <a:lstStyle/>
          <a:p>
            <a:r>
              <a:rPr lang="en-GB" sz="1800" dirty="0">
                <a:latin typeface="+mj-lt"/>
              </a:rPr>
              <a:t>The title must mirror the content of the exhibit in the best possible way. The treatment of the exhibit must be according to the title and plan. Each Picture Postcard must have a connection with the chosen topic.       </a:t>
            </a:r>
            <a:r>
              <a:rPr lang="en-GB" sz="1400" dirty="0">
                <a:latin typeface="+mj-lt"/>
              </a:rPr>
              <a:t>Courtesy of Alan Pihl, Finland.</a:t>
            </a:r>
          </a:p>
        </p:txBody>
      </p:sp>
      <p:sp>
        <p:nvSpPr>
          <p:cNvPr id="4" name="TextBox 3">
            <a:extLst>
              <a:ext uri="{FF2B5EF4-FFF2-40B4-BE49-F238E27FC236}">
                <a16:creationId xmlns:a16="http://schemas.microsoft.com/office/drawing/2014/main" xmlns="" id="{4A088399-C896-44BA-B871-29D817B7128C}"/>
              </a:ext>
            </a:extLst>
          </p:cNvPr>
          <p:cNvSpPr txBox="1"/>
          <p:nvPr/>
        </p:nvSpPr>
        <p:spPr>
          <a:xfrm>
            <a:off x="1691680" y="3140968"/>
            <a:ext cx="6408712" cy="3312368"/>
          </a:xfrm>
          <a:prstGeom prst="rect">
            <a:avLst/>
          </a:prstGeom>
          <a:noFill/>
        </p:spPr>
        <p:txBody>
          <a:bodyPr wrap="square" rtlCol="0">
            <a:spAutoFit/>
          </a:bodyPr>
          <a:lstStyle/>
          <a:p>
            <a:endParaRPr lang="en-GB" dirty="0"/>
          </a:p>
        </p:txBody>
      </p:sp>
      <p:graphicFrame>
        <p:nvGraphicFramePr>
          <p:cNvPr id="5" name="Object 4">
            <a:extLst>
              <a:ext uri="{FF2B5EF4-FFF2-40B4-BE49-F238E27FC236}">
                <a16:creationId xmlns:a16="http://schemas.microsoft.com/office/drawing/2014/main" xmlns="" id="{E1AD678D-4E6A-4F5B-B779-135C688D05A8}"/>
              </a:ext>
            </a:extLst>
          </p:cNvPr>
          <p:cNvGraphicFramePr>
            <a:graphicFrameLocks noChangeAspect="1"/>
          </p:cNvGraphicFramePr>
          <p:nvPr>
            <p:extLst>
              <p:ext uri="{D42A27DB-BD31-4B8C-83A1-F6EECF244321}">
                <p14:modId xmlns:p14="http://schemas.microsoft.com/office/powerpoint/2010/main" xmlns="" val="3910436530"/>
              </p:ext>
            </p:extLst>
          </p:nvPr>
        </p:nvGraphicFramePr>
        <p:xfrm>
          <a:off x="1811371" y="2805965"/>
          <a:ext cx="5576736" cy="3942680"/>
        </p:xfrm>
        <a:graphic>
          <a:graphicData uri="http://schemas.openxmlformats.org/presentationml/2006/ole">
            <p:oleObj spid="_x0000_s3083" name="Acrobat Document" r:id="rId3" imgW="10676880" imgH="7630560" progId="AcroExch.Document.DC">
              <p:embed/>
            </p:oleObj>
          </a:graphicData>
        </a:graphic>
      </p:graphicFrame>
    </p:spTree>
    <p:extLst>
      <p:ext uri="{BB962C8B-B14F-4D97-AF65-F5344CB8AC3E}">
        <p14:creationId xmlns:p14="http://schemas.microsoft.com/office/powerpoint/2010/main" xmlns="" val="140038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61C67-549C-4D59-97E9-6C9A6A807CBE}"/>
              </a:ext>
            </a:extLst>
          </p:cNvPr>
          <p:cNvSpPr>
            <a:spLocks noGrp="1"/>
          </p:cNvSpPr>
          <p:nvPr>
            <p:ph type="title"/>
          </p:nvPr>
        </p:nvSpPr>
        <p:spPr>
          <a:xfrm>
            <a:off x="479056" y="764704"/>
            <a:ext cx="8229600" cy="924712"/>
          </a:xfrm>
        </p:spPr>
        <p:txBody>
          <a:bodyPr/>
          <a:lstStyle/>
          <a:p>
            <a:pPr algn="ctr"/>
            <a:r>
              <a:rPr lang="en-GB" sz="2400" b="1" dirty="0">
                <a:solidFill>
                  <a:srgbClr val="04617B"/>
                </a:solidFill>
              </a:rPr>
              <a:t>Principles for the Development of the Exhibit</a:t>
            </a:r>
            <a:r>
              <a:rPr lang="en-GB" sz="2200" b="1" dirty="0">
                <a:solidFill>
                  <a:srgbClr val="04617B"/>
                </a:solidFill>
              </a:rPr>
              <a:t/>
            </a:r>
            <a:br>
              <a:rPr lang="en-GB" sz="2200" b="1" dirty="0">
                <a:solidFill>
                  <a:srgbClr val="04617B"/>
                </a:solidFill>
              </a:rPr>
            </a:br>
            <a:r>
              <a:rPr lang="en-GB" sz="2000" dirty="0">
                <a:solidFill>
                  <a:srgbClr val="04617B"/>
                </a:solidFill>
              </a:rPr>
              <a:t>Idea, Plan and Treatment</a:t>
            </a:r>
            <a:endParaRPr lang="en-GB" dirty="0"/>
          </a:p>
        </p:txBody>
      </p:sp>
      <p:sp>
        <p:nvSpPr>
          <p:cNvPr id="3" name="Content Placeholder 2">
            <a:extLst>
              <a:ext uri="{FF2B5EF4-FFF2-40B4-BE49-F238E27FC236}">
                <a16:creationId xmlns:a16="http://schemas.microsoft.com/office/drawing/2014/main" xmlns="" id="{C5DBF172-FC1A-496A-A5EB-5F6C871AAA49}"/>
              </a:ext>
            </a:extLst>
          </p:cNvPr>
          <p:cNvSpPr>
            <a:spLocks noGrp="1"/>
          </p:cNvSpPr>
          <p:nvPr>
            <p:ph idx="1"/>
          </p:nvPr>
        </p:nvSpPr>
        <p:spPr>
          <a:xfrm>
            <a:off x="457200" y="1844824"/>
            <a:ext cx="8229600" cy="758734"/>
          </a:xfrm>
        </p:spPr>
        <p:txBody>
          <a:bodyPr>
            <a:normAutofit/>
          </a:bodyPr>
          <a:lstStyle/>
          <a:p>
            <a:r>
              <a:rPr lang="en-GB" sz="1800" dirty="0">
                <a:latin typeface="+mj-lt"/>
              </a:rPr>
              <a:t>The variety (diversity) of the material is of particular importance.</a:t>
            </a:r>
          </a:p>
          <a:p>
            <a:pPr marL="0" indent="0">
              <a:buNone/>
            </a:pPr>
            <a:r>
              <a:rPr lang="en-GB" sz="1800" dirty="0">
                <a:latin typeface="+mj-lt"/>
              </a:rPr>
              <a:t>     </a:t>
            </a:r>
            <a:r>
              <a:rPr lang="en-GB" sz="1400" dirty="0">
                <a:latin typeface="+mj-lt"/>
              </a:rPr>
              <a:t>Courtesy of </a:t>
            </a:r>
            <a:r>
              <a:rPr lang="en-GB" sz="1400" dirty="0" err="1">
                <a:latin typeface="+mj-lt"/>
              </a:rPr>
              <a:t>Seija-Riitta</a:t>
            </a:r>
            <a:r>
              <a:rPr lang="en-GB" sz="1400" dirty="0">
                <a:latin typeface="+mj-lt"/>
              </a:rPr>
              <a:t> </a:t>
            </a:r>
            <a:r>
              <a:rPr lang="en-GB" sz="1400" dirty="0" err="1">
                <a:latin typeface="+mj-lt"/>
              </a:rPr>
              <a:t>Laakso</a:t>
            </a:r>
            <a:r>
              <a:rPr lang="en-GB" sz="1400" dirty="0">
                <a:latin typeface="+mj-lt"/>
              </a:rPr>
              <a:t>.</a:t>
            </a:r>
          </a:p>
          <a:p>
            <a:endParaRPr lang="en-GB" sz="1800" dirty="0">
              <a:latin typeface="+mj-lt"/>
            </a:endParaRPr>
          </a:p>
        </p:txBody>
      </p:sp>
      <p:graphicFrame>
        <p:nvGraphicFramePr>
          <p:cNvPr id="4" name="Object 3">
            <a:extLst>
              <a:ext uri="{FF2B5EF4-FFF2-40B4-BE49-F238E27FC236}">
                <a16:creationId xmlns:a16="http://schemas.microsoft.com/office/drawing/2014/main" xmlns="" id="{8E80AA1C-DEBE-4824-9624-1C035BB80DF3}"/>
              </a:ext>
            </a:extLst>
          </p:cNvPr>
          <p:cNvGraphicFramePr>
            <a:graphicFrameLocks noChangeAspect="1"/>
          </p:cNvGraphicFramePr>
          <p:nvPr>
            <p:extLst>
              <p:ext uri="{D42A27DB-BD31-4B8C-83A1-F6EECF244321}">
                <p14:modId xmlns:p14="http://schemas.microsoft.com/office/powerpoint/2010/main" xmlns="" val="2693841788"/>
              </p:ext>
            </p:extLst>
          </p:nvPr>
        </p:nvGraphicFramePr>
        <p:xfrm>
          <a:off x="1553815" y="2677368"/>
          <a:ext cx="5748338" cy="4064000"/>
        </p:xfrm>
        <a:graphic>
          <a:graphicData uri="http://schemas.openxmlformats.org/presentationml/2006/ole">
            <p:oleObj spid="_x0000_s1038" name="Acrobat Document" r:id="rId3" imgW="10676880" imgH="7630560" progId="AcroExch.Document.DC">
              <p:embed/>
            </p:oleObj>
          </a:graphicData>
        </a:graphic>
      </p:graphicFrame>
    </p:spTree>
    <p:extLst>
      <p:ext uri="{BB962C8B-B14F-4D97-AF65-F5344CB8AC3E}">
        <p14:creationId xmlns:p14="http://schemas.microsoft.com/office/powerpoint/2010/main" xmlns="" val="9356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B6F20F-6960-4E91-A847-0DC2E51DD3F1}"/>
              </a:ext>
            </a:extLst>
          </p:cNvPr>
          <p:cNvSpPr>
            <a:spLocks noGrp="1"/>
          </p:cNvSpPr>
          <p:nvPr>
            <p:ph type="title"/>
          </p:nvPr>
        </p:nvSpPr>
        <p:spPr>
          <a:xfrm>
            <a:off x="457200" y="764704"/>
            <a:ext cx="8229600" cy="1026760"/>
          </a:xfrm>
        </p:spPr>
        <p:txBody>
          <a:bodyPr>
            <a:normAutofit fontScale="90000"/>
          </a:bodyPr>
          <a:lstStyle/>
          <a:p>
            <a:pPr algn="ctr"/>
            <a:r>
              <a:rPr lang="en-GB" sz="2700" dirty="0"/>
              <a:t/>
            </a:r>
            <a:br>
              <a:rPr lang="en-GB" sz="2700" dirty="0"/>
            </a:br>
            <a:r>
              <a:rPr lang="en-GB" sz="2700" dirty="0"/>
              <a:t/>
            </a:r>
            <a:br>
              <a:rPr lang="en-GB" sz="2700" dirty="0"/>
            </a:br>
            <a:r>
              <a:rPr lang="en-GB" sz="2700" dirty="0"/>
              <a:t/>
            </a:r>
            <a:br>
              <a:rPr lang="en-GB" sz="2700" dirty="0"/>
            </a:br>
            <a:r>
              <a:rPr lang="en-GB" sz="2700" dirty="0"/>
              <a:t/>
            </a:r>
            <a:br>
              <a:rPr lang="en-GB" sz="2700" dirty="0"/>
            </a:br>
            <a:r>
              <a:rPr lang="en-GB" sz="2700" dirty="0"/>
              <a:t/>
            </a:r>
            <a:br>
              <a:rPr lang="en-GB" sz="2700" dirty="0"/>
            </a:br>
            <a:r>
              <a:rPr lang="en-GB" sz="2700" dirty="0"/>
              <a:t/>
            </a:r>
            <a:br>
              <a:rPr lang="en-GB" sz="2700" dirty="0"/>
            </a:br>
            <a:r>
              <a:rPr lang="en-GB" sz="2700" b="1" dirty="0">
                <a:solidFill>
                  <a:srgbClr val="04617B"/>
                </a:solidFill>
              </a:rPr>
              <a:t>Principles for the Development of the Exhibit </a:t>
            </a:r>
            <a:br>
              <a:rPr lang="en-GB" sz="2700" b="1" dirty="0">
                <a:solidFill>
                  <a:srgbClr val="04617B"/>
                </a:solidFill>
              </a:rPr>
            </a:br>
            <a:r>
              <a:rPr lang="en-GB" sz="2200" dirty="0"/>
              <a:t>Knowledge and Research</a:t>
            </a:r>
          </a:p>
        </p:txBody>
      </p:sp>
      <p:sp>
        <p:nvSpPr>
          <p:cNvPr id="3" name="Content Placeholder 2">
            <a:extLst>
              <a:ext uri="{FF2B5EF4-FFF2-40B4-BE49-F238E27FC236}">
                <a16:creationId xmlns:a16="http://schemas.microsoft.com/office/drawing/2014/main" xmlns="" id="{7FD34B0C-2D0A-444E-B52B-9999AB8D7821}"/>
              </a:ext>
            </a:extLst>
          </p:cNvPr>
          <p:cNvSpPr>
            <a:spLocks noGrp="1"/>
          </p:cNvSpPr>
          <p:nvPr>
            <p:ph idx="1"/>
          </p:nvPr>
        </p:nvSpPr>
        <p:spPr>
          <a:xfrm>
            <a:off x="457200" y="1935480"/>
            <a:ext cx="8229600" cy="629424"/>
          </a:xfrm>
        </p:spPr>
        <p:txBody>
          <a:bodyPr>
            <a:normAutofit/>
          </a:bodyPr>
          <a:lstStyle/>
          <a:p>
            <a:r>
              <a:rPr lang="en-GB" sz="1700" dirty="0">
                <a:latin typeface="+mj-lt"/>
              </a:rPr>
              <a:t>Research is a pre-requisite for knowledge of the topic and the Picture Postcards, and this is demonstrated in a brief text with each Picture Postcard.</a:t>
            </a:r>
          </a:p>
          <a:p>
            <a:endParaRPr lang="en-GB" sz="1700" dirty="0">
              <a:latin typeface="+mj-lt"/>
            </a:endParaRPr>
          </a:p>
          <a:p>
            <a:pPr marL="0" indent="0">
              <a:buNone/>
            </a:pPr>
            <a:endParaRPr lang="en-GB" dirty="0"/>
          </a:p>
        </p:txBody>
      </p:sp>
      <p:sp>
        <p:nvSpPr>
          <p:cNvPr id="9" name="Title 3">
            <a:extLst>
              <a:ext uri="{FF2B5EF4-FFF2-40B4-BE49-F238E27FC236}">
                <a16:creationId xmlns:a16="http://schemas.microsoft.com/office/drawing/2014/main" xmlns="" id="{2BD2C963-C637-4624-9A2F-9FC11346D935}"/>
              </a:ext>
            </a:extLst>
          </p:cNvPr>
          <p:cNvSpPr txBox="1">
            <a:spLocks/>
          </p:cNvSpPr>
          <p:nvPr/>
        </p:nvSpPr>
        <p:spPr>
          <a:xfrm>
            <a:off x="457200" y="704088"/>
            <a:ext cx="8229600" cy="780696"/>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endParaRPr lang="en-GB" sz="2400" b="1" dirty="0"/>
          </a:p>
        </p:txBody>
      </p:sp>
      <p:sp>
        <p:nvSpPr>
          <p:cNvPr id="10" name="Content Placeholder 5">
            <a:extLst>
              <a:ext uri="{FF2B5EF4-FFF2-40B4-BE49-F238E27FC236}">
                <a16:creationId xmlns:a16="http://schemas.microsoft.com/office/drawing/2014/main" xmlns="" id="{0F4C84FF-3048-4B69-B206-10C7C3BCE4B4}"/>
              </a:ext>
            </a:extLst>
          </p:cNvPr>
          <p:cNvSpPr txBox="1">
            <a:spLocks/>
          </p:cNvSpPr>
          <p:nvPr/>
        </p:nvSpPr>
        <p:spPr>
          <a:xfrm>
            <a:off x="4703001" y="2781274"/>
            <a:ext cx="4038600" cy="3672061"/>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GB" dirty="0"/>
          </a:p>
          <a:p>
            <a:endParaRPr lang="en-GB" dirty="0"/>
          </a:p>
          <a:p>
            <a:endParaRPr lang="en-GB" dirty="0"/>
          </a:p>
          <a:p>
            <a:endParaRPr lang="en-GB" dirty="0"/>
          </a:p>
          <a:p>
            <a:endParaRPr lang="en-GB" dirty="0"/>
          </a:p>
          <a:p>
            <a:pPr marL="0" indent="0">
              <a:buNone/>
            </a:pPr>
            <a:endParaRPr lang="en-GB" sz="1600" dirty="0"/>
          </a:p>
          <a:p>
            <a:r>
              <a:rPr lang="en-GB" sz="1600" dirty="0">
                <a:latin typeface="+mj-lt"/>
              </a:rPr>
              <a:t>Typography, printing method, and printer</a:t>
            </a:r>
          </a:p>
          <a:p>
            <a:pPr marL="0" indent="0">
              <a:buFont typeface="Wingdings 2"/>
              <a:buNone/>
            </a:pPr>
            <a:endParaRPr lang="en-GB" sz="1400" dirty="0">
              <a:latin typeface="+mj-lt"/>
            </a:endParaRPr>
          </a:p>
          <a:p>
            <a:r>
              <a:rPr lang="en-GB" sz="1600" dirty="0">
                <a:latin typeface="+mj-lt"/>
              </a:rPr>
              <a:t>Routes and rates</a:t>
            </a:r>
          </a:p>
        </p:txBody>
      </p:sp>
      <p:sp>
        <p:nvSpPr>
          <p:cNvPr id="11" name="Content Placeholder 8">
            <a:extLst>
              <a:ext uri="{FF2B5EF4-FFF2-40B4-BE49-F238E27FC236}">
                <a16:creationId xmlns:a16="http://schemas.microsoft.com/office/drawing/2014/main" xmlns="" id="{11E2C773-3151-4D5D-A4C3-D85BA4A1A901}"/>
              </a:ext>
            </a:extLst>
          </p:cNvPr>
          <p:cNvSpPr txBox="1">
            <a:spLocks/>
          </p:cNvSpPr>
          <p:nvPr/>
        </p:nvSpPr>
        <p:spPr>
          <a:xfrm>
            <a:off x="460523" y="3140968"/>
            <a:ext cx="4038600" cy="3420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GB" sz="2800" dirty="0"/>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pPr marL="0" indent="0">
              <a:buNone/>
            </a:pPr>
            <a:endParaRPr lang="en-GB" sz="1600" dirty="0">
              <a:latin typeface="+mj-lt"/>
            </a:endParaRPr>
          </a:p>
          <a:p>
            <a:r>
              <a:rPr lang="en-GB" sz="1600" dirty="0">
                <a:latin typeface="+mj-lt"/>
              </a:rPr>
              <a:t>Knowledge of the topic, for example the local town, its history, its people, etc.</a:t>
            </a:r>
          </a:p>
          <a:p>
            <a:r>
              <a:rPr lang="en-GB" sz="1600" dirty="0">
                <a:latin typeface="+mj-lt"/>
              </a:rPr>
              <a:t>The artist or photographer</a:t>
            </a:r>
          </a:p>
        </p:txBody>
      </p:sp>
      <p:pic>
        <p:nvPicPr>
          <p:cNvPr id="12" name="Picture 2" descr="C:\Users\Birthe\Pictures\Gruss aus Christiansfeld front132.tif">
            <a:extLst>
              <a:ext uri="{FF2B5EF4-FFF2-40B4-BE49-F238E27FC236}">
                <a16:creationId xmlns:a16="http://schemas.microsoft.com/office/drawing/2014/main" xmlns="" id="{052B8DD2-96FF-4E27-85EA-0C067BAF88D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8508" y="2852936"/>
            <a:ext cx="3626736" cy="236978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C:\Users\Birthe\Pictures\Gruss aus Christiansfeld back133.tif">
            <a:extLst>
              <a:ext uri="{FF2B5EF4-FFF2-40B4-BE49-F238E27FC236}">
                <a16:creationId xmlns:a16="http://schemas.microsoft.com/office/drawing/2014/main" xmlns="" id="{C72E0D0F-4E73-462D-8211-ABD4C279579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48505" y="2854314"/>
            <a:ext cx="3626987" cy="23684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47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62820-C43F-4385-9673-4EE4863DAF00}"/>
              </a:ext>
            </a:extLst>
          </p:cNvPr>
          <p:cNvSpPr>
            <a:spLocks noGrp="1"/>
          </p:cNvSpPr>
          <p:nvPr>
            <p:ph type="title"/>
          </p:nvPr>
        </p:nvSpPr>
        <p:spPr>
          <a:xfrm>
            <a:off x="457200" y="764704"/>
            <a:ext cx="8229600" cy="996720"/>
          </a:xfrm>
        </p:spPr>
        <p:txBody>
          <a:bodyPr/>
          <a:lstStyle/>
          <a:p>
            <a:pPr algn="ctr"/>
            <a:r>
              <a:rPr lang="en-GB" sz="2400" b="1" dirty="0">
                <a:solidFill>
                  <a:srgbClr val="04617B"/>
                </a:solidFill>
              </a:rPr>
              <a:t>Principles for the Development of the Exhibit </a:t>
            </a:r>
            <a:br>
              <a:rPr lang="en-GB" sz="2400" b="1" dirty="0">
                <a:solidFill>
                  <a:srgbClr val="04617B"/>
                </a:solidFill>
              </a:rPr>
            </a:br>
            <a:r>
              <a:rPr lang="en-GB" sz="2000" dirty="0">
                <a:solidFill>
                  <a:srgbClr val="04617B"/>
                </a:solidFill>
              </a:rPr>
              <a:t>Knowledge and Research</a:t>
            </a:r>
            <a:endParaRPr lang="en-GB" dirty="0"/>
          </a:p>
        </p:txBody>
      </p:sp>
      <p:sp>
        <p:nvSpPr>
          <p:cNvPr id="3" name="Content Placeholder 2">
            <a:extLst>
              <a:ext uri="{FF2B5EF4-FFF2-40B4-BE49-F238E27FC236}">
                <a16:creationId xmlns:a16="http://schemas.microsoft.com/office/drawing/2014/main" xmlns="" id="{3510094B-29A7-47F0-8528-BAC173D30E45}"/>
              </a:ext>
            </a:extLst>
          </p:cNvPr>
          <p:cNvSpPr>
            <a:spLocks noGrp="1"/>
          </p:cNvSpPr>
          <p:nvPr>
            <p:ph idx="1"/>
          </p:nvPr>
        </p:nvSpPr>
        <p:spPr>
          <a:xfrm>
            <a:off x="460141" y="2132856"/>
            <a:ext cx="8229600" cy="4389120"/>
          </a:xfrm>
        </p:spPr>
        <p:txBody>
          <a:bodyPr>
            <a:normAutofit lnSpcReduction="10000"/>
          </a:bodyPr>
          <a:lstStyle/>
          <a:p>
            <a:pPr marL="0" lvl="0" indent="0">
              <a:buClr>
                <a:srgbClr val="0BD0D9"/>
              </a:buClr>
              <a:buNone/>
            </a:pPr>
            <a:r>
              <a:rPr lang="en-GB" sz="1800" dirty="0">
                <a:solidFill>
                  <a:prstClr val="black"/>
                </a:solidFill>
                <a:latin typeface="Calibri"/>
              </a:rPr>
              <a:t>The exhibitor is expected to show knowledge of the cards: </a:t>
            </a:r>
          </a:p>
          <a:p>
            <a:pPr lvl="0">
              <a:buClr>
                <a:srgbClr val="0BD0D9"/>
              </a:buClr>
            </a:pPr>
            <a:endParaRPr lang="en-GB" sz="1800" dirty="0">
              <a:solidFill>
                <a:prstClr val="black"/>
              </a:solidFill>
              <a:latin typeface="Calibri"/>
            </a:endParaRPr>
          </a:p>
          <a:p>
            <a:pPr lvl="0">
              <a:buClr>
                <a:srgbClr val="0BD0D9"/>
              </a:buClr>
            </a:pPr>
            <a:r>
              <a:rPr lang="en-GB" sz="1800" dirty="0">
                <a:solidFill>
                  <a:prstClr val="black"/>
                </a:solidFill>
                <a:latin typeface="Calibri"/>
              </a:rPr>
              <a:t>The texts must contain essential information about the topic,</a:t>
            </a:r>
          </a:p>
          <a:p>
            <a:pPr lvl="0">
              <a:buClr>
                <a:srgbClr val="0BD0D9"/>
              </a:buClr>
            </a:pPr>
            <a:endParaRPr lang="en-GB" sz="1800" dirty="0">
              <a:solidFill>
                <a:prstClr val="black"/>
              </a:solidFill>
              <a:latin typeface="Calibri"/>
            </a:endParaRPr>
          </a:p>
          <a:p>
            <a:pPr lvl="0">
              <a:buClr>
                <a:srgbClr val="0BD0D9"/>
              </a:buClr>
            </a:pPr>
            <a:r>
              <a:rPr lang="en-GB" sz="1800" dirty="0">
                <a:solidFill>
                  <a:prstClr val="black"/>
                </a:solidFill>
                <a:latin typeface="Calibri"/>
              </a:rPr>
              <a:t>and may contain information about the photographer or the artist, the printer or publisher.</a:t>
            </a:r>
          </a:p>
          <a:p>
            <a:pPr lvl="0">
              <a:buClr>
                <a:srgbClr val="0BD0D9"/>
              </a:buClr>
            </a:pPr>
            <a:endParaRPr lang="en-GB" sz="1800" dirty="0">
              <a:solidFill>
                <a:prstClr val="black"/>
              </a:solidFill>
              <a:latin typeface="Calibri"/>
            </a:endParaRPr>
          </a:p>
          <a:p>
            <a:pPr>
              <a:buClr>
                <a:srgbClr val="0BD0D9"/>
              </a:buClr>
            </a:pPr>
            <a:r>
              <a:rPr lang="en-GB" sz="1800" dirty="0">
                <a:solidFill>
                  <a:prstClr val="black"/>
                </a:solidFill>
                <a:latin typeface="Calibri"/>
              </a:rPr>
              <a:t>If known, information about the issue date, the number in a set, the distribution method, etc. should be included.  </a:t>
            </a:r>
          </a:p>
          <a:p>
            <a:pPr>
              <a:buClr>
                <a:srgbClr val="0BD0D9"/>
              </a:buClr>
            </a:pPr>
            <a:endParaRPr lang="en-GB" sz="1800" dirty="0">
              <a:solidFill>
                <a:prstClr val="black"/>
              </a:solidFill>
              <a:latin typeface="Calibri"/>
            </a:endParaRPr>
          </a:p>
          <a:p>
            <a:pPr lvl="0">
              <a:buClr>
                <a:srgbClr val="0BD0D9"/>
              </a:buClr>
            </a:pPr>
            <a:r>
              <a:rPr lang="en-GB" sz="1800" dirty="0">
                <a:solidFill>
                  <a:prstClr val="black"/>
                </a:solidFill>
                <a:latin typeface="Calibri"/>
              </a:rPr>
              <a:t>Information about the typography and printing method may be demonstrated in a appropriate manner.  </a:t>
            </a:r>
          </a:p>
          <a:p>
            <a:pPr marL="393192" lvl="1" indent="0">
              <a:buClr>
                <a:srgbClr val="0F6FC6"/>
              </a:buClr>
              <a:buNone/>
            </a:pPr>
            <a:endParaRPr lang="en-GB" sz="1800" dirty="0">
              <a:solidFill>
                <a:prstClr val="black"/>
              </a:solidFill>
              <a:latin typeface="Calibri"/>
            </a:endParaRPr>
          </a:p>
          <a:p>
            <a:pPr lvl="0">
              <a:buClr>
                <a:srgbClr val="0BD0D9"/>
              </a:buClr>
            </a:pPr>
            <a:r>
              <a:rPr lang="en-GB" sz="1800" dirty="0">
                <a:solidFill>
                  <a:prstClr val="black"/>
                </a:solidFill>
                <a:latin typeface="Calibri"/>
              </a:rPr>
              <a:t>And finally, the bibliography should include references of any original research. </a:t>
            </a:r>
          </a:p>
          <a:p>
            <a:endParaRPr lang="en-GB" dirty="0"/>
          </a:p>
        </p:txBody>
      </p:sp>
    </p:spTree>
    <p:extLst>
      <p:ext uri="{BB962C8B-B14F-4D97-AF65-F5344CB8AC3E}">
        <p14:creationId xmlns:p14="http://schemas.microsoft.com/office/powerpoint/2010/main" xmlns="" val="11072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37DB7A-6304-418A-AF2F-EA0D7E4823CE}"/>
              </a:ext>
            </a:extLst>
          </p:cNvPr>
          <p:cNvSpPr>
            <a:spLocks noGrp="1"/>
          </p:cNvSpPr>
          <p:nvPr>
            <p:ph type="title"/>
          </p:nvPr>
        </p:nvSpPr>
        <p:spPr>
          <a:xfrm>
            <a:off x="457200" y="764704"/>
            <a:ext cx="8229600" cy="780696"/>
          </a:xfrm>
        </p:spPr>
        <p:txBody>
          <a:bodyPr>
            <a:normAutofit/>
          </a:bodyPr>
          <a:lstStyle/>
          <a:p>
            <a:pPr algn="ctr"/>
            <a:r>
              <a:rPr lang="en-GB" sz="2400" b="1" dirty="0"/>
              <a:t>Production Methods/Techniques </a:t>
            </a:r>
            <a:r>
              <a:rPr lang="en-GB" sz="2400" dirty="0"/>
              <a:t/>
            </a:r>
            <a:br>
              <a:rPr lang="en-GB" sz="2400" dirty="0"/>
            </a:br>
            <a:endParaRPr lang="en-GB" sz="2400" dirty="0"/>
          </a:p>
        </p:txBody>
      </p:sp>
      <p:sp>
        <p:nvSpPr>
          <p:cNvPr id="3" name="Content Placeholder 2">
            <a:extLst>
              <a:ext uri="{FF2B5EF4-FFF2-40B4-BE49-F238E27FC236}">
                <a16:creationId xmlns:a16="http://schemas.microsoft.com/office/drawing/2014/main" xmlns="" id="{6E52CAE6-7CBB-49AF-A800-93E8597C5471}"/>
              </a:ext>
            </a:extLst>
          </p:cNvPr>
          <p:cNvSpPr>
            <a:spLocks noGrp="1"/>
          </p:cNvSpPr>
          <p:nvPr>
            <p:ph idx="1"/>
          </p:nvPr>
        </p:nvSpPr>
        <p:spPr>
          <a:xfrm>
            <a:off x="457200" y="1700808"/>
            <a:ext cx="8229600" cy="4623792"/>
          </a:xfrm>
        </p:spPr>
        <p:txBody>
          <a:bodyPr>
            <a:normAutofit lnSpcReduction="10000"/>
          </a:bodyPr>
          <a:lstStyle/>
          <a:p>
            <a:r>
              <a:rPr lang="en-GB" sz="1800" dirty="0">
                <a:latin typeface="+mj-lt"/>
              </a:rPr>
              <a:t>Real Photographic Postcard</a:t>
            </a:r>
          </a:p>
          <a:p>
            <a:endParaRPr lang="en-GB" sz="1800" dirty="0">
              <a:latin typeface="+mj-lt"/>
            </a:endParaRPr>
          </a:p>
          <a:p>
            <a:r>
              <a:rPr lang="en-GB" sz="1800" dirty="0">
                <a:latin typeface="+mj-lt"/>
              </a:rPr>
              <a:t>Silk (Woven &amp; Embroidered) </a:t>
            </a:r>
          </a:p>
          <a:p>
            <a:endParaRPr lang="en-GB" sz="1800" dirty="0">
              <a:latin typeface="+mj-lt"/>
            </a:endParaRPr>
          </a:p>
          <a:p>
            <a:r>
              <a:rPr lang="en-GB" sz="1800" dirty="0">
                <a:latin typeface="+mj-lt"/>
              </a:rPr>
              <a:t>Recess (Intaglio/Gravure) Printing </a:t>
            </a:r>
          </a:p>
          <a:p>
            <a:pPr lvl="1"/>
            <a:r>
              <a:rPr lang="en-GB" sz="1800" dirty="0">
                <a:latin typeface="+mj-lt"/>
              </a:rPr>
              <a:t>Lithography Photolithography </a:t>
            </a:r>
          </a:p>
          <a:p>
            <a:pPr lvl="1"/>
            <a:r>
              <a:rPr lang="en-GB" sz="1800" dirty="0">
                <a:latin typeface="+mj-lt"/>
              </a:rPr>
              <a:t>Chromolithography </a:t>
            </a:r>
          </a:p>
          <a:p>
            <a:pPr lvl="1"/>
            <a:r>
              <a:rPr lang="en-GB" sz="1800" dirty="0">
                <a:latin typeface="+mj-lt"/>
              </a:rPr>
              <a:t>Collotype </a:t>
            </a:r>
          </a:p>
          <a:p>
            <a:pPr lvl="1"/>
            <a:endParaRPr lang="en-GB" sz="1800" dirty="0">
              <a:latin typeface="+mj-lt"/>
            </a:endParaRPr>
          </a:p>
          <a:p>
            <a:r>
              <a:rPr lang="en-GB" sz="1800" dirty="0">
                <a:latin typeface="+mj-lt"/>
              </a:rPr>
              <a:t>Letterpress Printing - Half-tone Block </a:t>
            </a:r>
          </a:p>
          <a:p>
            <a:endParaRPr lang="en-GB" sz="1800" dirty="0">
              <a:latin typeface="+mj-lt"/>
            </a:endParaRPr>
          </a:p>
          <a:p>
            <a:r>
              <a:rPr lang="en-GB" sz="1800" dirty="0">
                <a:latin typeface="+mj-lt"/>
              </a:rPr>
              <a:t>Four-colour process (Recess, Lithography &amp; Letterpress) </a:t>
            </a:r>
          </a:p>
          <a:p>
            <a:endParaRPr lang="en-GB" sz="1600" dirty="0">
              <a:latin typeface="+mj-lt"/>
            </a:endParaRPr>
          </a:p>
          <a:p>
            <a:r>
              <a:rPr lang="en-GB" sz="1600" i="1" dirty="0">
                <a:latin typeface="+mj-lt"/>
              </a:rPr>
              <a:t>Most of the following illustrations were kindly provided by David Figg, Australia, and appear in a presentation by Colin Hoffman at STAMPEX in London 2016.</a:t>
            </a:r>
          </a:p>
        </p:txBody>
      </p:sp>
    </p:spTree>
    <p:extLst>
      <p:ext uri="{BB962C8B-B14F-4D97-AF65-F5344CB8AC3E}">
        <p14:creationId xmlns:p14="http://schemas.microsoft.com/office/powerpoint/2010/main" xmlns="" val="42073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780696"/>
          </a:xfrm>
        </p:spPr>
        <p:txBody>
          <a:bodyPr>
            <a:normAutofit/>
          </a:bodyPr>
          <a:lstStyle/>
          <a:p>
            <a:pPr algn="ctr"/>
            <a:r>
              <a:rPr lang="en-GB" sz="2400" b="1" dirty="0"/>
              <a:t>FEPA Picture Postcards Regulations</a:t>
            </a:r>
          </a:p>
        </p:txBody>
      </p:sp>
      <p:sp>
        <p:nvSpPr>
          <p:cNvPr id="3" name="Content Placeholder 2"/>
          <p:cNvSpPr>
            <a:spLocks noGrp="1"/>
          </p:cNvSpPr>
          <p:nvPr>
            <p:ph idx="1"/>
          </p:nvPr>
        </p:nvSpPr>
        <p:spPr>
          <a:xfrm>
            <a:off x="899592" y="1988840"/>
            <a:ext cx="7344816" cy="4389120"/>
          </a:xfrm>
        </p:spPr>
        <p:txBody>
          <a:bodyPr>
            <a:noAutofit/>
          </a:bodyPr>
          <a:lstStyle/>
          <a:p>
            <a:r>
              <a:rPr lang="en-GB" sz="1600" dirty="0">
                <a:latin typeface="+mj-lt"/>
              </a:rPr>
              <a:t>Many European countries have included postcards at their local and national exhibitions for many years with more accepting this class recently. The FEPA Board felt that it would be both encouraging and helpful to promote a Picture Postcard Class at European level to enable collectors to exhibit across national boundaries using the same competition criteria.</a:t>
            </a:r>
          </a:p>
          <a:p>
            <a:pPr marL="0" indent="0">
              <a:buNone/>
            </a:pPr>
            <a:endParaRPr lang="en-GB" sz="1600" dirty="0">
              <a:latin typeface="+mj-lt"/>
            </a:endParaRPr>
          </a:p>
          <a:p>
            <a:r>
              <a:rPr lang="en-GB" sz="1600" dirty="0">
                <a:latin typeface="+mj-lt"/>
              </a:rPr>
              <a:t>The aim was to keep the Regulations to four pages, to keep them as simple as possible, to encourage Picture Postcard exhibitors, and not to be restrictive.</a:t>
            </a:r>
          </a:p>
          <a:p>
            <a:pPr marL="0" indent="0">
              <a:buNone/>
            </a:pPr>
            <a:endParaRPr lang="en-GB" sz="1600" dirty="0">
              <a:latin typeface="+mj-lt"/>
            </a:endParaRPr>
          </a:p>
          <a:p>
            <a:r>
              <a:rPr lang="en-GB" sz="1600" dirty="0">
                <a:latin typeface="+mj-lt"/>
              </a:rPr>
              <a:t>So now we have: </a:t>
            </a:r>
          </a:p>
          <a:p>
            <a:pPr marL="0" indent="0">
              <a:buNone/>
            </a:pPr>
            <a:endParaRPr lang="en-GB" sz="1600" dirty="0">
              <a:latin typeface="+mj-lt"/>
            </a:endParaRPr>
          </a:p>
          <a:p>
            <a:pPr marL="0" indent="0" algn="ctr">
              <a:buNone/>
            </a:pPr>
            <a:r>
              <a:rPr lang="en-GB" sz="1600" dirty="0">
                <a:latin typeface="+mj-lt"/>
              </a:rPr>
              <a:t>Special Regulations for the Evaluation of Picture Postcard Exhibits </a:t>
            </a:r>
          </a:p>
          <a:p>
            <a:pPr marL="0" indent="0" algn="ctr">
              <a:buNone/>
            </a:pPr>
            <a:r>
              <a:rPr lang="en-GB" sz="1600" dirty="0">
                <a:latin typeface="+mj-lt"/>
              </a:rPr>
              <a:t>at FEPA Exhibitions, Athens 15 November 2015</a:t>
            </a:r>
          </a:p>
        </p:txBody>
      </p:sp>
    </p:spTree>
    <p:extLst>
      <p:ext uri="{BB962C8B-B14F-4D97-AF65-F5344CB8AC3E}">
        <p14:creationId xmlns:p14="http://schemas.microsoft.com/office/powerpoint/2010/main" xmlns="" val="111791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4ECCA-8A36-41DD-B98B-BCCEE4EFDECC}"/>
              </a:ext>
            </a:extLst>
          </p:cNvPr>
          <p:cNvSpPr>
            <a:spLocks noGrp="1"/>
          </p:cNvSpPr>
          <p:nvPr>
            <p:ph type="title"/>
          </p:nvPr>
        </p:nvSpPr>
        <p:spPr/>
        <p:txBody>
          <a:bodyPr>
            <a:normAutofit/>
          </a:bodyPr>
          <a:lstStyle/>
          <a:p>
            <a:pPr algn="ctr"/>
            <a:r>
              <a:rPr lang="en-GB" sz="2400" dirty="0"/>
              <a:t>Production Methods/Techniques </a:t>
            </a:r>
            <a:br>
              <a:rPr lang="en-GB" sz="2400" dirty="0"/>
            </a:br>
            <a:endParaRPr lang="en-GB" sz="2400" dirty="0"/>
          </a:p>
        </p:txBody>
      </p:sp>
      <p:sp>
        <p:nvSpPr>
          <p:cNvPr id="3" name="Content Placeholder 2">
            <a:extLst>
              <a:ext uri="{FF2B5EF4-FFF2-40B4-BE49-F238E27FC236}">
                <a16:creationId xmlns:a16="http://schemas.microsoft.com/office/drawing/2014/main" xmlns="" id="{E1FEFB44-5D29-43BD-88EB-4FDEAFCE47A7}"/>
              </a:ext>
            </a:extLst>
          </p:cNvPr>
          <p:cNvSpPr>
            <a:spLocks noGrp="1"/>
          </p:cNvSpPr>
          <p:nvPr>
            <p:ph idx="1"/>
          </p:nvPr>
        </p:nvSpPr>
        <p:spPr>
          <a:xfrm>
            <a:off x="455577" y="1700808"/>
            <a:ext cx="8229600" cy="4389120"/>
          </a:xfrm>
        </p:spPr>
        <p:txBody>
          <a:bodyPr/>
          <a:lstStyle/>
          <a:p>
            <a:r>
              <a:rPr lang="en-GB" sz="1600" b="1" dirty="0">
                <a:latin typeface="+mj-lt"/>
              </a:rPr>
              <a:t>Real Photographic </a:t>
            </a:r>
            <a:r>
              <a:rPr lang="en-GB" sz="1600" dirty="0">
                <a:latin typeface="+mj-lt"/>
              </a:rPr>
              <a:t>Post Card:  </a:t>
            </a:r>
          </a:p>
          <a:p>
            <a:r>
              <a:rPr lang="en-GB" sz="1600" dirty="0">
                <a:latin typeface="+mj-lt"/>
              </a:rPr>
              <a:t>These are photographs which are easy to identify and may be </a:t>
            </a:r>
            <a:r>
              <a:rPr lang="en-GB" sz="1600" dirty="0" err="1">
                <a:latin typeface="+mj-lt"/>
              </a:rPr>
              <a:t>black&amp;white</a:t>
            </a:r>
            <a:r>
              <a:rPr lang="en-GB" sz="1600" dirty="0">
                <a:latin typeface="+mj-lt"/>
              </a:rPr>
              <a:t> or coloured/tinted. </a:t>
            </a:r>
          </a:p>
          <a:p>
            <a:pPr marL="393192" lvl="1" indent="0">
              <a:buNone/>
            </a:pPr>
            <a:endParaRPr lang="en-GB" sz="1600" dirty="0">
              <a:latin typeface="+mj-lt"/>
            </a:endParaRPr>
          </a:p>
          <a:p>
            <a:pPr lvl="1"/>
            <a:endParaRPr lang="en-GB" sz="1600" dirty="0">
              <a:latin typeface="+mj-lt"/>
            </a:endParaRPr>
          </a:p>
          <a:p>
            <a:pPr marL="0" indent="0">
              <a:buNone/>
            </a:pPr>
            <a:endParaRPr lang="en-GB" dirty="0"/>
          </a:p>
        </p:txBody>
      </p:sp>
      <p:pic>
        <p:nvPicPr>
          <p:cNvPr id="4" name="Content Placeholder 3">
            <a:extLst>
              <a:ext uri="{FF2B5EF4-FFF2-40B4-BE49-F238E27FC236}">
                <a16:creationId xmlns:a16="http://schemas.microsoft.com/office/drawing/2014/main" xmlns="" id="{C49EBD82-D77A-45EC-879F-CBFEE0C84774}"/>
              </a:ext>
            </a:extLst>
          </p:cNvPr>
          <p:cNvPicPr>
            <a:picLocks noChangeAspect="1"/>
          </p:cNvPicPr>
          <p:nvPr/>
        </p:nvPicPr>
        <p:blipFill>
          <a:blip r:embed="rId2"/>
          <a:stretch>
            <a:fillRect/>
          </a:stretch>
        </p:blipFill>
        <p:spPr>
          <a:xfrm>
            <a:off x="482555" y="2600356"/>
            <a:ext cx="4083942" cy="2268804"/>
          </a:xfrm>
          <a:prstGeom prst="rect">
            <a:avLst/>
          </a:prstGeom>
        </p:spPr>
      </p:pic>
      <p:pic>
        <p:nvPicPr>
          <p:cNvPr id="5" name="Content Placeholder 3">
            <a:extLst>
              <a:ext uri="{FF2B5EF4-FFF2-40B4-BE49-F238E27FC236}">
                <a16:creationId xmlns:a16="http://schemas.microsoft.com/office/drawing/2014/main" xmlns="" id="{5C70842D-A875-461D-AA60-453DC43B7602}"/>
              </a:ext>
            </a:extLst>
          </p:cNvPr>
          <p:cNvPicPr>
            <a:picLocks noChangeAspect="1"/>
          </p:cNvPicPr>
          <p:nvPr/>
        </p:nvPicPr>
        <p:blipFill>
          <a:blip r:embed="rId3"/>
          <a:stretch>
            <a:fillRect/>
          </a:stretch>
        </p:blipFill>
        <p:spPr>
          <a:xfrm>
            <a:off x="4658105" y="3583209"/>
            <a:ext cx="4020835" cy="2570703"/>
          </a:xfrm>
          <a:prstGeom prst="rect">
            <a:avLst/>
          </a:prstGeom>
        </p:spPr>
      </p:pic>
    </p:spTree>
    <p:extLst>
      <p:ext uri="{BB962C8B-B14F-4D97-AF65-F5344CB8AC3E}">
        <p14:creationId xmlns:p14="http://schemas.microsoft.com/office/powerpoint/2010/main" xmlns="" val="24008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4ECCA-8A36-41DD-B98B-BCCEE4EFDECC}"/>
              </a:ext>
            </a:extLst>
          </p:cNvPr>
          <p:cNvSpPr>
            <a:spLocks noGrp="1"/>
          </p:cNvSpPr>
          <p:nvPr>
            <p:ph type="title"/>
          </p:nvPr>
        </p:nvSpPr>
        <p:spPr>
          <a:xfrm>
            <a:off x="457200" y="764704"/>
            <a:ext cx="8229600" cy="780696"/>
          </a:xfrm>
        </p:spPr>
        <p:txBody>
          <a:bodyPr>
            <a:normAutofit/>
          </a:bodyPr>
          <a:lstStyle/>
          <a:p>
            <a:pPr algn="ctr"/>
            <a:r>
              <a:rPr lang="en-GB" sz="2400" b="1" dirty="0"/>
              <a:t>Production Methods/Techniques </a:t>
            </a:r>
            <a:r>
              <a:rPr lang="en-GB" sz="2400" dirty="0"/>
              <a:t/>
            </a:r>
            <a:br>
              <a:rPr lang="en-GB" sz="2400" dirty="0"/>
            </a:br>
            <a:endParaRPr lang="en-GB" sz="2400" dirty="0"/>
          </a:p>
        </p:txBody>
      </p:sp>
      <p:sp>
        <p:nvSpPr>
          <p:cNvPr id="3" name="Content Placeholder 2">
            <a:extLst>
              <a:ext uri="{FF2B5EF4-FFF2-40B4-BE49-F238E27FC236}">
                <a16:creationId xmlns:a16="http://schemas.microsoft.com/office/drawing/2014/main" xmlns="" id="{E1FEFB44-5D29-43BD-88EB-4FDEAFCE47A7}"/>
              </a:ext>
            </a:extLst>
          </p:cNvPr>
          <p:cNvSpPr>
            <a:spLocks noGrp="1"/>
          </p:cNvSpPr>
          <p:nvPr>
            <p:ph idx="1"/>
          </p:nvPr>
        </p:nvSpPr>
        <p:spPr/>
        <p:txBody>
          <a:bodyPr/>
          <a:lstStyle/>
          <a:p>
            <a:r>
              <a:rPr lang="en-GB" sz="1600" b="1" dirty="0">
                <a:latin typeface="+mj-lt"/>
              </a:rPr>
              <a:t>Silk </a:t>
            </a:r>
            <a:r>
              <a:rPr lang="en-GB" sz="1600" dirty="0">
                <a:latin typeface="+mj-lt"/>
              </a:rPr>
              <a:t>(Woven &amp; Embroidered): Also easy to identify.</a:t>
            </a:r>
          </a:p>
          <a:p>
            <a:endParaRPr lang="en-GB" sz="1600" dirty="0">
              <a:latin typeface="+mj-lt"/>
            </a:endParaRPr>
          </a:p>
          <a:p>
            <a:pPr marL="0" indent="0">
              <a:buNone/>
            </a:pPr>
            <a:r>
              <a:rPr lang="en-GB" sz="1600" dirty="0">
                <a:latin typeface="+mj-lt"/>
              </a:rPr>
              <a:t> </a:t>
            </a:r>
          </a:p>
          <a:p>
            <a:endParaRPr lang="en-GB" dirty="0"/>
          </a:p>
        </p:txBody>
      </p:sp>
      <p:pic>
        <p:nvPicPr>
          <p:cNvPr id="5" name="Content Placeholder 3">
            <a:extLst>
              <a:ext uri="{FF2B5EF4-FFF2-40B4-BE49-F238E27FC236}">
                <a16:creationId xmlns:a16="http://schemas.microsoft.com/office/drawing/2014/main" xmlns="" id="{A23A1644-F9EF-46C4-A210-C0159FC8714E}"/>
              </a:ext>
            </a:extLst>
          </p:cNvPr>
          <p:cNvPicPr>
            <a:picLocks noChangeAspect="1"/>
          </p:cNvPicPr>
          <p:nvPr/>
        </p:nvPicPr>
        <p:blipFill>
          <a:blip r:embed="rId2"/>
          <a:stretch>
            <a:fillRect/>
          </a:stretch>
        </p:blipFill>
        <p:spPr>
          <a:xfrm>
            <a:off x="4832475" y="3555621"/>
            <a:ext cx="3852500" cy="2525099"/>
          </a:xfrm>
          <a:prstGeom prst="rect">
            <a:avLst/>
          </a:prstGeom>
        </p:spPr>
      </p:pic>
      <p:pic>
        <p:nvPicPr>
          <p:cNvPr id="6" name="Picture 5">
            <a:extLst>
              <a:ext uri="{FF2B5EF4-FFF2-40B4-BE49-F238E27FC236}">
                <a16:creationId xmlns:a16="http://schemas.microsoft.com/office/drawing/2014/main" xmlns="" id="{FC936676-3B15-4DBE-AB42-CF4D6D507059}"/>
              </a:ext>
            </a:extLst>
          </p:cNvPr>
          <p:cNvPicPr>
            <a:picLocks noChangeAspect="1"/>
          </p:cNvPicPr>
          <p:nvPr/>
        </p:nvPicPr>
        <p:blipFill>
          <a:blip r:embed="rId3"/>
          <a:stretch>
            <a:fillRect/>
          </a:stretch>
        </p:blipFill>
        <p:spPr>
          <a:xfrm>
            <a:off x="479141" y="2480320"/>
            <a:ext cx="3832385" cy="2525099"/>
          </a:xfrm>
          <a:prstGeom prst="rect">
            <a:avLst/>
          </a:prstGeom>
        </p:spPr>
      </p:pic>
    </p:spTree>
    <p:extLst>
      <p:ext uri="{BB962C8B-B14F-4D97-AF65-F5344CB8AC3E}">
        <p14:creationId xmlns:p14="http://schemas.microsoft.com/office/powerpoint/2010/main" xmlns="" val="15960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AFBC5-7519-46B6-BEBD-57D1D03D8E9F}"/>
              </a:ext>
            </a:extLst>
          </p:cNvPr>
          <p:cNvSpPr>
            <a:spLocks noGrp="1"/>
          </p:cNvSpPr>
          <p:nvPr>
            <p:ph type="title"/>
          </p:nvPr>
        </p:nvSpPr>
        <p:spPr>
          <a:xfrm>
            <a:off x="457199" y="740345"/>
            <a:ext cx="8229600" cy="636680"/>
          </a:xfrm>
        </p:spPr>
        <p:txBody>
          <a:bodyPr>
            <a:normAutofit fontScale="90000"/>
          </a:bodyPr>
          <a:lstStyle/>
          <a:p>
            <a:pPr algn="ctr"/>
            <a:r>
              <a:rPr lang="en-GB" dirty="0"/>
              <a:t/>
            </a:r>
            <a:br>
              <a:rPr lang="en-GB" dirty="0"/>
            </a:br>
            <a:r>
              <a:rPr lang="en-GB" sz="2700" b="1" dirty="0"/>
              <a:t>Production Methods/Techniques </a:t>
            </a:r>
          </a:p>
        </p:txBody>
      </p:sp>
      <p:sp>
        <p:nvSpPr>
          <p:cNvPr id="3" name="Content Placeholder 2">
            <a:extLst>
              <a:ext uri="{FF2B5EF4-FFF2-40B4-BE49-F238E27FC236}">
                <a16:creationId xmlns:a16="http://schemas.microsoft.com/office/drawing/2014/main" xmlns="" id="{20F38DF2-D865-4A09-894F-B3EC47A5B740}"/>
              </a:ext>
            </a:extLst>
          </p:cNvPr>
          <p:cNvSpPr>
            <a:spLocks noGrp="1"/>
          </p:cNvSpPr>
          <p:nvPr>
            <p:ph idx="1"/>
          </p:nvPr>
        </p:nvSpPr>
        <p:spPr>
          <a:xfrm>
            <a:off x="457859" y="1738524"/>
            <a:ext cx="8229600" cy="4389120"/>
          </a:xfrm>
        </p:spPr>
        <p:txBody>
          <a:bodyPr>
            <a:normAutofit/>
          </a:bodyPr>
          <a:lstStyle/>
          <a:p>
            <a:r>
              <a:rPr lang="en-GB" sz="1900" b="1" dirty="0">
                <a:latin typeface="+mj-lt"/>
              </a:rPr>
              <a:t>Recess </a:t>
            </a:r>
            <a:r>
              <a:rPr lang="en-GB" sz="1900" dirty="0">
                <a:latin typeface="+mj-lt"/>
              </a:rPr>
              <a:t>(Intaglio/Gravure) Printing </a:t>
            </a:r>
          </a:p>
          <a:p>
            <a:pPr marL="0" indent="0">
              <a:buNone/>
            </a:pPr>
            <a:endParaRPr lang="en-GB" sz="1900" dirty="0">
              <a:latin typeface="+mj-lt"/>
            </a:endParaRPr>
          </a:p>
          <a:p>
            <a:endParaRPr lang="en-GB" dirty="0"/>
          </a:p>
          <a:p>
            <a:pPr marL="0" indent="0">
              <a:buNone/>
            </a:pPr>
            <a:endParaRPr lang="en-GB" dirty="0"/>
          </a:p>
        </p:txBody>
      </p:sp>
      <p:pic>
        <p:nvPicPr>
          <p:cNvPr id="4" name="Picture 3">
            <a:extLst>
              <a:ext uri="{FF2B5EF4-FFF2-40B4-BE49-F238E27FC236}">
                <a16:creationId xmlns:a16="http://schemas.microsoft.com/office/drawing/2014/main" xmlns="" id="{4065D0AA-2CCC-4DA9-80BE-163A8D7CDB38}"/>
              </a:ext>
            </a:extLst>
          </p:cNvPr>
          <p:cNvPicPr>
            <a:picLocks noChangeAspect="1"/>
          </p:cNvPicPr>
          <p:nvPr/>
        </p:nvPicPr>
        <p:blipFill>
          <a:blip r:embed="rId2"/>
          <a:stretch>
            <a:fillRect/>
          </a:stretch>
        </p:blipFill>
        <p:spPr>
          <a:xfrm>
            <a:off x="2011171" y="2564904"/>
            <a:ext cx="5121657" cy="3459280"/>
          </a:xfrm>
          <a:prstGeom prst="rect">
            <a:avLst/>
          </a:prstGeom>
        </p:spPr>
      </p:pic>
    </p:spTree>
    <p:extLst>
      <p:ext uri="{BB962C8B-B14F-4D97-AF65-F5344CB8AC3E}">
        <p14:creationId xmlns:p14="http://schemas.microsoft.com/office/powerpoint/2010/main" xmlns="" val="3494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AFBC5-7519-46B6-BEBD-57D1D03D8E9F}"/>
              </a:ext>
            </a:extLst>
          </p:cNvPr>
          <p:cNvSpPr>
            <a:spLocks noGrp="1"/>
          </p:cNvSpPr>
          <p:nvPr>
            <p:ph type="title"/>
          </p:nvPr>
        </p:nvSpPr>
        <p:spPr>
          <a:xfrm>
            <a:off x="454107" y="780577"/>
            <a:ext cx="8229600" cy="636680"/>
          </a:xfrm>
        </p:spPr>
        <p:txBody>
          <a:bodyPr>
            <a:normAutofit fontScale="90000"/>
          </a:bodyPr>
          <a:lstStyle/>
          <a:p>
            <a:pPr algn="ctr"/>
            <a:r>
              <a:rPr lang="en-GB" dirty="0"/>
              <a:t/>
            </a:r>
            <a:br>
              <a:rPr lang="en-GB" dirty="0"/>
            </a:br>
            <a:r>
              <a:rPr lang="en-GB" sz="2700" b="1" dirty="0"/>
              <a:t>Production Methods/Techniques </a:t>
            </a:r>
          </a:p>
        </p:txBody>
      </p:sp>
      <p:sp>
        <p:nvSpPr>
          <p:cNvPr id="3" name="Content Placeholder 2">
            <a:extLst>
              <a:ext uri="{FF2B5EF4-FFF2-40B4-BE49-F238E27FC236}">
                <a16:creationId xmlns:a16="http://schemas.microsoft.com/office/drawing/2014/main" xmlns="" id="{20F38DF2-D865-4A09-894F-B3EC47A5B740}"/>
              </a:ext>
            </a:extLst>
          </p:cNvPr>
          <p:cNvSpPr>
            <a:spLocks noGrp="1"/>
          </p:cNvSpPr>
          <p:nvPr>
            <p:ph idx="1"/>
          </p:nvPr>
        </p:nvSpPr>
        <p:spPr>
          <a:xfrm>
            <a:off x="461308" y="1628800"/>
            <a:ext cx="8229600" cy="4389120"/>
          </a:xfrm>
        </p:spPr>
        <p:txBody>
          <a:bodyPr>
            <a:normAutofit/>
          </a:bodyPr>
          <a:lstStyle/>
          <a:p>
            <a:pPr marL="393192" lvl="1" indent="0">
              <a:buNone/>
            </a:pPr>
            <a:r>
              <a:rPr lang="en-GB" sz="1800" b="1" dirty="0">
                <a:latin typeface="+mj-lt"/>
              </a:rPr>
              <a:t>Lithography: </a:t>
            </a:r>
            <a:r>
              <a:rPr lang="en-GB" sz="1800" dirty="0">
                <a:latin typeface="+mj-lt"/>
              </a:rPr>
              <a:t>Photolithography - looking for dots e.g. 120 dpi, 650 dpi </a:t>
            </a:r>
          </a:p>
          <a:p>
            <a:pPr marL="393192" lvl="1" indent="0">
              <a:buNone/>
            </a:pPr>
            <a:endParaRPr lang="en-GB" sz="1900" dirty="0">
              <a:latin typeface="+mj-lt"/>
            </a:endParaRPr>
          </a:p>
          <a:p>
            <a:pPr marL="393192" lvl="1" indent="0">
              <a:buNone/>
            </a:pPr>
            <a:r>
              <a:rPr lang="en-GB" sz="1900" dirty="0">
                <a:latin typeface="+mj-lt"/>
              </a:rPr>
              <a:t>					</a:t>
            </a:r>
            <a:r>
              <a:rPr lang="en-GB" sz="1800" dirty="0">
                <a:latin typeface="+mj-lt"/>
              </a:rPr>
              <a:t>5x magnified</a:t>
            </a:r>
          </a:p>
          <a:p>
            <a:pPr marL="393192" lvl="1" indent="0">
              <a:buNone/>
            </a:pPr>
            <a:endParaRPr lang="en-GB" sz="1900" dirty="0">
              <a:latin typeface="+mj-lt"/>
            </a:endParaRPr>
          </a:p>
          <a:p>
            <a:pPr marL="393192" lvl="1" indent="0">
              <a:buNone/>
            </a:pPr>
            <a:endParaRPr lang="en-GB" sz="1900" dirty="0">
              <a:latin typeface="+mj-lt"/>
            </a:endParaRPr>
          </a:p>
          <a:p>
            <a:pPr marL="393192" lvl="1" indent="0">
              <a:buNone/>
            </a:pPr>
            <a:endParaRPr lang="en-GB" sz="1900" dirty="0">
              <a:latin typeface="+mj-lt"/>
            </a:endParaRPr>
          </a:p>
          <a:p>
            <a:pPr marL="393192" lvl="1" indent="0">
              <a:buNone/>
            </a:pPr>
            <a:r>
              <a:rPr lang="en-GB" sz="1900" dirty="0">
                <a:latin typeface="+mj-lt"/>
              </a:rPr>
              <a:t>					</a:t>
            </a:r>
            <a:r>
              <a:rPr lang="en-GB" sz="1800" dirty="0">
                <a:latin typeface="+mj-lt"/>
              </a:rPr>
              <a:t>10x magnified</a:t>
            </a:r>
          </a:p>
        </p:txBody>
      </p:sp>
      <p:pic>
        <p:nvPicPr>
          <p:cNvPr id="4" name="Picture 3">
            <a:extLst>
              <a:ext uri="{FF2B5EF4-FFF2-40B4-BE49-F238E27FC236}">
                <a16:creationId xmlns:a16="http://schemas.microsoft.com/office/drawing/2014/main" xmlns="" id="{8D306835-48A2-4107-A252-F15A9ECEBB97}"/>
              </a:ext>
            </a:extLst>
          </p:cNvPr>
          <p:cNvPicPr>
            <a:picLocks noChangeAspect="1"/>
          </p:cNvPicPr>
          <p:nvPr/>
        </p:nvPicPr>
        <p:blipFill>
          <a:blip r:embed="rId2" cstate="print"/>
          <a:stretch>
            <a:fillRect/>
          </a:stretch>
        </p:blipFill>
        <p:spPr>
          <a:xfrm>
            <a:off x="454107" y="2466978"/>
            <a:ext cx="3800204" cy="2424732"/>
          </a:xfrm>
          <a:prstGeom prst="rect">
            <a:avLst/>
          </a:prstGeom>
        </p:spPr>
      </p:pic>
      <p:pic>
        <p:nvPicPr>
          <p:cNvPr id="5" name="Picture 4">
            <a:extLst>
              <a:ext uri="{FF2B5EF4-FFF2-40B4-BE49-F238E27FC236}">
                <a16:creationId xmlns:a16="http://schemas.microsoft.com/office/drawing/2014/main" xmlns="" id="{989723EB-7ED8-4E43-83C5-3E8CA90C2303}"/>
              </a:ext>
            </a:extLst>
          </p:cNvPr>
          <p:cNvPicPr>
            <a:picLocks noChangeAspect="1"/>
          </p:cNvPicPr>
          <p:nvPr/>
        </p:nvPicPr>
        <p:blipFill>
          <a:blip r:embed="rId3"/>
          <a:stretch>
            <a:fillRect/>
          </a:stretch>
        </p:blipFill>
        <p:spPr>
          <a:xfrm>
            <a:off x="6592598" y="2422119"/>
            <a:ext cx="2091109" cy="1579001"/>
          </a:xfrm>
          <a:prstGeom prst="rect">
            <a:avLst/>
          </a:prstGeom>
        </p:spPr>
      </p:pic>
      <p:pic>
        <p:nvPicPr>
          <p:cNvPr id="6" name="Picture 5">
            <a:extLst>
              <a:ext uri="{FF2B5EF4-FFF2-40B4-BE49-F238E27FC236}">
                <a16:creationId xmlns:a16="http://schemas.microsoft.com/office/drawing/2014/main" xmlns="" id="{D065AAAA-371F-4097-A554-A5A67A3237C3}"/>
              </a:ext>
            </a:extLst>
          </p:cNvPr>
          <p:cNvPicPr>
            <a:picLocks noChangeAspect="1"/>
          </p:cNvPicPr>
          <p:nvPr/>
        </p:nvPicPr>
        <p:blipFill>
          <a:blip r:embed="rId4"/>
          <a:stretch>
            <a:fillRect/>
          </a:stretch>
        </p:blipFill>
        <p:spPr>
          <a:xfrm>
            <a:off x="5138147" y="4437112"/>
            <a:ext cx="3584759" cy="1402202"/>
          </a:xfrm>
          <a:prstGeom prst="rect">
            <a:avLst/>
          </a:prstGeom>
        </p:spPr>
      </p:pic>
    </p:spTree>
    <p:extLst>
      <p:ext uri="{BB962C8B-B14F-4D97-AF65-F5344CB8AC3E}">
        <p14:creationId xmlns:p14="http://schemas.microsoft.com/office/powerpoint/2010/main" xmlns="" val="34115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AFBC5-7519-46B6-BEBD-57D1D03D8E9F}"/>
              </a:ext>
            </a:extLst>
          </p:cNvPr>
          <p:cNvSpPr>
            <a:spLocks noGrp="1"/>
          </p:cNvSpPr>
          <p:nvPr>
            <p:ph type="title"/>
          </p:nvPr>
        </p:nvSpPr>
        <p:spPr>
          <a:xfrm>
            <a:off x="457200" y="764704"/>
            <a:ext cx="8229600" cy="636680"/>
          </a:xfrm>
        </p:spPr>
        <p:txBody>
          <a:bodyPr>
            <a:normAutofit fontScale="90000"/>
          </a:bodyPr>
          <a:lstStyle/>
          <a:p>
            <a:pPr algn="ctr"/>
            <a:r>
              <a:rPr lang="en-GB" dirty="0"/>
              <a:t/>
            </a:r>
            <a:br>
              <a:rPr lang="en-GB" dirty="0"/>
            </a:br>
            <a:r>
              <a:rPr lang="en-GB" sz="2700" b="1" dirty="0"/>
              <a:t>Production Methods/Techniques </a:t>
            </a:r>
          </a:p>
        </p:txBody>
      </p:sp>
      <p:sp>
        <p:nvSpPr>
          <p:cNvPr id="3" name="Content Placeholder 2">
            <a:extLst>
              <a:ext uri="{FF2B5EF4-FFF2-40B4-BE49-F238E27FC236}">
                <a16:creationId xmlns:a16="http://schemas.microsoft.com/office/drawing/2014/main" xmlns="" id="{20F38DF2-D865-4A09-894F-B3EC47A5B740}"/>
              </a:ext>
            </a:extLst>
          </p:cNvPr>
          <p:cNvSpPr>
            <a:spLocks noGrp="1"/>
          </p:cNvSpPr>
          <p:nvPr>
            <p:ph idx="1"/>
          </p:nvPr>
        </p:nvSpPr>
        <p:spPr>
          <a:xfrm>
            <a:off x="457200" y="1628800"/>
            <a:ext cx="8229600" cy="4389120"/>
          </a:xfrm>
        </p:spPr>
        <p:txBody>
          <a:bodyPr>
            <a:normAutofit/>
          </a:bodyPr>
          <a:lstStyle/>
          <a:p>
            <a:pPr marL="393192" lvl="1" indent="0">
              <a:buNone/>
            </a:pPr>
            <a:r>
              <a:rPr lang="en-GB" sz="1900" b="1" dirty="0">
                <a:latin typeface="+mj-lt"/>
              </a:rPr>
              <a:t>Lithography: </a:t>
            </a:r>
            <a:r>
              <a:rPr lang="en-GB" sz="1900" dirty="0">
                <a:latin typeface="+mj-lt"/>
              </a:rPr>
              <a:t>Chromolithography - colour </a:t>
            </a:r>
            <a:r>
              <a:rPr lang="en-GB" sz="1900" dirty="0" err="1">
                <a:latin typeface="+mj-lt"/>
              </a:rPr>
              <a:t>litho</a:t>
            </a:r>
            <a:r>
              <a:rPr lang="en-GB" sz="1900" dirty="0">
                <a:latin typeface="+mj-lt"/>
              </a:rPr>
              <a:t> </a:t>
            </a:r>
          </a:p>
          <a:p>
            <a:pPr marL="393192" lvl="1" indent="0">
              <a:buNone/>
            </a:pPr>
            <a:endParaRPr lang="en-GB" sz="1900" dirty="0">
              <a:latin typeface="+mj-lt"/>
            </a:endParaRPr>
          </a:p>
          <a:p>
            <a:pPr marL="0" indent="0">
              <a:buNone/>
            </a:pPr>
            <a:endParaRPr lang="en-GB" dirty="0"/>
          </a:p>
        </p:txBody>
      </p:sp>
      <p:pic>
        <p:nvPicPr>
          <p:cNvPr id="4" name="Picture 3">
            <a:extLst>
              <a:ext uri="{FF2B5EF4-FFF2-40B4-BE49-F238E27FC236}">
                <a16:creationId xmlns:a16="http://schemas.microsoft.com/office/drawing/2014/main" xmlns="" id="{8E09A388-D8D8-4A3D-A45E-3B6C1E0B1C56}"/>
              </a:ext>
            </a:extLst>
          </p:cNvPr>
          <p:cNvPicPr>
            <a:picLocks noChangeAspect="1"/>
          </p:cNvPicPr>
          <p:nvPr/>
        </p:nvPicPr>
        <p:blipFill>
          <a:blip r:embed="rId2" cstate="print"/>
          <a:stretch>
            <a:fillRect/>
          </a:stretch>
        </p:blipFill>
        <p:spPr>
          <a:xfrm>
            <a:off x="755576" y="2756587"/>
            <a:ext cx="4360052" cy="2743267"/>
          </a:xfrm>
          <a:prstGeom prst="rect">
            <a:avLst/>
          </a:prstGeom>
        </p:spPr>
      </p:pic>
      <p:pic>
        <p:nvPicPr>
          <p:cNvPr id="5" name="Picture 4">
            <a:extLst>
              <a:ext uri="{FF2B5EF4-FFF2-40B4-BE49-F238E27FC236}">
                <a16:creationId xmlns:a16="http://schemas.microsoft.com/office/drawing/2014/main" xmlns="" id="{8A0787BA-F1D8-4B95-8FBE-1077BA117992}"/>
              </a:ext>
            </a:extLst>
          </p:cNvPr>
          <p:cNvPicPr>
            <a:picLocks noChangeAspect="1"/>
          </p:cNvPicPr>
          <p:nvPr/>
        </p:nvPicPr>
        <p:blipFill>
          <a:blip r:embed="rId3"/>
          <a:stretch>
            <a:fillRect/>
          </a:stretch>
        </p:blipFill>
        <p:spPr>
          <a:xfrm>
            <a:off x="5771458" y="2756587"/>
            <a:ext cx="2115495" cy="1585097"/>
          </a:xfrm>
          <a:prstGeom prst="rect">
            <a:avLst/>
          </a:prstGeom>
        </p:spPr>
      </p:pic>
    </p:spTree>
    <p:extLst>
      <p:ext uri="{BB962C8B-B14F-4D97-AF65-F5344CB8AC3E}">
        <p14:creationId xmlns:p14="http://schemas.microsoft.com/office/powerpoint/2010/main" xmlns="" val="49882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AFBC5-7519-46B6-BEBD-57D1D03D8E9F}"/>
              </a:ext>
            </a:extLst>
          </p:cNvPr>
          <p:cNvSpPr>
            <a:spLocks noGrp="1"/>
          </p:cNvSpPr>
          <p:nvPr>
            <p:ph type="title"/>
          </p:nvPr>
        </p:nvSpPr>
        <p:spPr>
          <a:xfrm>
            <a:off x="511713" y="764704"/>
            <a:ext cx="8229600" cy="636680"/>
          </a:xfrm>
        </p:spPr>
        <p:txBody>
          <a:bodyPr>
            <a:normAutofit fontScale="90000"/>
          </a:bodyPr>
          <a:lstStyle/>
          <a:p>
            <a:pPr algn="ctr"/>
            <a:r>
              <a:rPr lang="en-GB" dirty="0"/>
              <a:t/>
            </a:r>
            <a:br>
              <a:rPr lang="en-GB" dirty="0"/>
            </a:br>
            <a:r>
              <a:rPr lang="en-GB" sz="2700" b="1" dirty="0"/>
              <a:t>Production Methods/Techniques </a:t>
            </a:r>
          </a:p>
        </p:txBody>
      </p:sp>
      <p:sp>
        <p:nvSpPr>
          <p:cNvPr id="3" name="Content Placeholder 2">
            <a:extLst>
              <a:ext uri="{FF2B5EF4-FFF2-40B4-BE49-F238E27FC236}">
                <a16:creationId xmlns:a16="http://schemas.microsoft.com/office/drawing/2014/main" xmlns="" id="{20F38DF2-D865-4A09-894F-B3EC47A5B740}"/>
              </a:ext>
            </a:extLst>
          </p:cNvPr>
          <p:cNvSpPr>
            <a:spLocks noGrp="1"/>
          </p:cNvSpPr>
          <p:nvPr>
            <p:ph idx="1"/>
          </p:nvPr>
        </p:nvSpPr>
        <p:spPr>
          <a:xfrm>
            <a:off x="457200" y="1579112"/>
            <a:ext cx="8229600" cy="4389120"/>
          </a:xfrm>
        </p:spPr>
        <p:txBody>
          <a:bodyPr>
            <a:normAutofit/>
          </a:bodyPr>
          <a:lstStyle/>
          <a:p>
            <a:pPr marL="393192" lvl="1" indent="0">
              <a:buNone/>
            </a:pPr>
            <a:r>
              <a:rPr lang="en-GB" sz="1900" b="1" dirty="0">
                <a:latin typeface="+mj-lt"/>
              </a:rPr>
              <a:t>Lithography: </a:t>
            </a:r>
            <a:r>
              <a:rPr lang="en-GB" sz="1900" dirty="0">
                <a:latin typeface="+mj-lt"/>
              </a:rPr>
              <a:t>Collotype - the dots cannot be seen, 4000 dpi</a:t>
            </a:r>
          </a:p>
          <a:p>
            <a:pPr marL="393192" lvl="1" indent="0">
              <a:buNone/>
            </a:pPr>
            <a:endParaRPr lang="en-GB" sz="1900" dirty="0">
              <a:latin typeface="+mj-lt"/>
            </a:endParaRPr>
          </a:p>
          <a:p>
            <a:pPr marL="393192" lvl="1" indent="0">
              <a:buNone/>
            </a:pPr>
            <a:endParaRPr lang="en-GB" sz="1900" dirty="0">
              <a:latin typeface="+mj-lt"/>
            </a:endParaRPr>
          </a:p>
          <a:p>
            <a:pPr marL="393192" lvl="1" indent="0">
              <a:buNone/>
            </a:pPr>
            <a:endParaRPr lang="en-GB" sz="1900" dirty="0">
              <a:latin typeface="+mj-lt"/>
            </a:endParaRPr>
          </a:p>
          <a:p>
            <a:pPr marL="393192" lvl="1" indent="0">
              <a:buNone/>
            </a:pPr>
            <a:r>
              <a:rPr lang="en-GB" sz="1900" dirty="0">
                <a:latin typeface="+mj-lt"/>
              </a:rPr>
              <a:t>					           Colour hand tinted collotype </a:t>
            </a:r>
          </a:p>
          <a:p>
            <a:pPr lvl="1"/>
            <a:endParaRPr lang="en-GB" sz="1900" dirty="0">
              <a:latin typeface="+mj-lt"/>
            </a:endParaRPr>
          </a:p>
          <a:p>
            <a:pPr lvl="1"/>
            <a:endParaRPr lang="en-GB" sz="1900" dirty="0">
              <a:latin typeface="+mj-lt"/>
            </a:endParaRPr>
          </a:p>
          <a:p>
            <a:pPr lvl="1"/>
            <a:endParaRPr lang="en-GB" sz="1900" dirty="0">
              <a:latin typeface="+mj-lt"/>
            </a:endParaRPr>
          </a:p>
          <a:p>
            <a:endParaRPr lang="en-GB" dirty="0"/>
          </a:p>
          <a:p>
            <a:pPr marL="0" indent="0">
              <a:buNone/>
            </a:pPr>
            <a:endParaRPr lang="en-GB" dirty="0"/>
          </a:p>
        </p:txBody>
      </p:sp>
      <p:pic>
        <p:nvPicPr>
          <p:cNvPr id="4" name="Picture 3">
            <a:extLst>
              <a:ext uri="{FF2B5EF4-FFF2-40B4-BE49-F238E27FC236}">
                <a16:creationId xmlns:a16="http://schemas.microsoft.com/office/drawing/2014/main" xmlns="" id="{ACFFE902-6F84-4A96-9160-2075A28920AE}"/>
              </a:ext>
            </a:extLst>
          </p:cNvPr>
          <p:cNvPicPr>
            <a:picLocks noChangeAspect="1"/>
          </p:cNvPicPr>
          <p:nvPr/>
        </p:nvPicPr>
        <p:blipFill>
          <a:blip r:embed="rId2" cstate="print"/>
          <a:stretch>
            <a:fillRect/>
          </a:stretch>
        </p:blipFill>
        <p:spPr>
          <a:xfrm>
            <a:off x="529208" y="2123794"/>
            <a:ext cx="3960000" cy="2581519"/>
          </a:xfrm>
          <a:prstGeom prst="rect">
            <a:avLst/>
          </a:prstGeom>
        </p:spPr>
      </p:pic>
      <p:pic>
        <p:nvPicPr>
          <p:cNvPr id="5" name="Picture 4">
            <a:extLst>
              <a:ext uri="{FF2B5EF4-FFF2-40B4-BE49-F238E27FC236}">
                <a16:creationId xmlns:a16="http://schemas.microsoft.com/office/drawing/2014/main" xmlns="" id="{A6EE431D-3FB9-4024-A7E1-441A31308A9B}"/>
              </a:ext>
            </a:extLst>
          </p:cNvPr>
          <p:cNvPicPr>
            <a:picLocks noChangeAspect="1"/>
          </p:cNvPicPr>
          <p:nvPr/>
        </p:nvPicPr>
        <p:blipFill>
          <a:blip r:embed="rId3" cstate="print"/>
          <a:stretch>
            <a:fillRect/>
          </a:stretch>
        </p:blipFill>
        <p:spPr>
          <a:xfrm>
            <a:off x="4726800" y="3435418"/>
            <a:ext cx="3960000" cy="2609835"/>
          </a:xfrm>
          <a:prstGeom prst="rect">
            <a:avLst/>
          </a:prstGeom>
        </p:spPr>
      </p:pic>
    </p:spTree>
    <p:extLst>
      <p:ext uri="{BB962C8B-B14F-4D97-AF65-F5344CB8AC3E}">
        <p14:creationId xmlns:p14="http://schemas.microsoft.com/office/powerpoint/2010/main" xmlns="" val="28789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AFBC5-7519-46B6-BEBD-57D1D03D8E9F}"/>
              </a:ext>
            </a:extLst>
          </p:cNvPr>
          <p:cNvSpPr>
            <a:spLocks noGrp="1"/>
          </p:cNvSpPr>
          <p:nvPr>
            <p:ph type="title"/>
          </p:nvPr>
        </p:nvSpPr>
        <p:spPr>
          <a:xfrm>
            <a:off x="457199" y="761733"/>
            <a:ext cx="8229600" cy="636680"/>
          </a:xfrm>
        </p:spPr>
        <p:txBody>
          <a:bodyPr>
            <a:normAutofit fontScale="90000"/>
          </a:bodyPr>
          <a:lstStyle/>
          <a:p>
            <a:pPr algn="ctr"/>
            <a:r>
              <a:rPr lang="en-GB" dirty="0"/>
              <a:t/>
            </a:r>
            <a:br>
              <a:rPr lang="en-GB" dirty="0"/>
            </a:br>
            <a:r>
              <a:rPr lang="en-GB" sz="2700" b="1" dirty="0"/>
              <a:t>Production Methods/Techniques </a:t>
            </a:r>
          </a:p>
        </p:txBody>
      </p:sp>
      <p:sp>
        <p:nvSpPr>
          <p:cNvPr id="3" name="Content Placeholder 2">
            <a:extLst>
              <a:ext uri="{FF2B5EF4-FFF2-40B4-BE49-F238E27FC236}">
                <a16:creationId xmlns:a16="http://schemas.microsoft.com/office/drawing/2014/main" xmlns="" id="{20F38DF2-D865-4A09-894F-B3EC47A5B740}"/>
              </a:ext>
            </a:extLst>
          </p:cNvPr>
          <p:cNvSpPr>
            <a:spLocks noGrp="1"/>
          </p:cNvSpPr>
          <p:nvPr>
            <p:ph idx="1"/>
          </p:nvPr>
        </p:nvSpPr>
        <p:spPr>
          <a:xfrm>
            <a:off x="457199" y="1700808"/>
            <a:ext cx="8229600" cy="4389120"/>
          </a:xfrm>
        </p:spPr>
        <p:txBody>
          <a:bodyPr>
            <a:normAutofit/>
          </a:bodyPr>
          <a:lstStyle/>
          <a:p>
            <a:pPr marL="0" indent="0">
              <a:buNone/>
            </a:pPr>
            <a:endParaRPr lang="en-GB" sz="1900" dirty="0">
              <a:latin typeface="+mj-lt"/>
            </a:endParaRPr>
          </a:p>
          <a:p>
            <a:pPr marL="0" indent="0">
              <a:buNone/>
            </a:pPr>
            <a:endParaRPr lang="en-GB" sz="1900" dirty="0">
              <a:latin typeface="+mj-lt"/>
            </a:endParaRPr>
          </a:p>
          <a:p>
            <a:pPr marL="0" indent="0">
              <a:buNone/>
            </a:pPr>
            <a:endParaRPr lang="en-GB" sz="1900" dirty="0">
              <a:latin typeface="+mj-lt"/>
            </a:endParaRPr>
          </a:p>
          <a:p>
            <a:pPr marL="0" indent="0">
              <a:buNone/>
            </a:pPr>
            <a:endParaRPr lang="en-GB" sz="1900" dirty="0">
              <a:latin typeface="+mj-lt"/>
            </a:endParaRPr>
          </a:p>
          <a:p>
            <a:pPr marL="0" indent="0">
              <a:buNone/>
            </a:pPr>
            <a:endParaRPr lang="en-GB" sz="1900" dirty="0">
              <a:latin typeface="+mj-lt"/>
            </a:endParaRPr>
          </a:p>
          <a:p>
            <a:pPr marL="0" indent="0">
              <a:buNone/>
            </a:pPr>
            <a:endParaRPr lang="en-GB" sz="1900" dirty="0">
              <a:latin typeface="+mj-lt"/>
            </a:endParaRPr>
          </a:p>
          <a:p>
            <a:pPr marL="0" indent="0">
              <a:buNone/>
            </a:pPr>
            <a:endParaRPr lang="en-GB" sz="1900" dirty="0">
              <a:latin typeface="+mj-lt"/>
            </a:endParaRPr>
          </a:p>
          <a:p>
            <a:pPr marL="0" indent="0">
              <a:buNone/>
            </a:pPr>
            <a:r>
              <a:rPr lang="en-GB" sz="1900" b="1" dirty="0">
                <a:latin typeface="+mj-lt"/>
              </a:rPr>
              <a:t>Letterpress Printing </a:t>
            </a:r>
            <a:r>
              <a:rPr lang="en-GB" sz="1900" dirty="0">
                <a:latin typeface="+mj-lt"/>
              </a:rPr>
              <a:t>- Half-tone Block</a:t>
            </a:r>
          </a:p>
          <a:p>
            <a:pPr marL="0" indent="0">
              <a:buNone/>
            </a:pPr>
            <a:endParaRPr lang="en-GB" sz="1900" dirty="0">
              <a:latin typeface="+mj-lt"/>
            </a:endParaRPr>
          </a:p>
          <a:p>
            <a:pPr marL="0" indent="0">
              <a:buNone/>
            </a:pPr>
            <a:endParaRPr lang="en-GB" sz="1900" dirty="0">
              <a:latin typeface="+mj-lt"/>
            </a:endParaRPr>
          </a:p>
          <a:p>
            <a:pPr marL="0" indent="0">
              <a:buNone/>
            </a:pPr>
            <a:r>
              <a:rPr lang="en-GB" sz="1900" dirty="0">
                <a:latin typeface="+mj-lt"/>
              </a:rPr>
              <a:t>		</a:t>
            </a:r>
            <a:r>
              <a:rPr lang="en-GB" sz="1900" b="1" dirty="0">
                <a:latin typeface="+mj-lt"/>
              </a:rPr>
              <a:t>Four-colour process </a:t>
            </a:r>
          </a:p>
          <a:p>
            <a:pPr marL="0" indent="0">
              <a:buNone/>
            </a:pPr>
            <a:r>
              <a:rPr lang="en-GB" sz="1900" dirty="0">
                <a:latin typeface="+mj-lt"/>
              </a:rPr>
              <a:t>		(Recess, Lithography &amp; Letterpress) </a:t>
            </a:r>
          </a:p>
          <a:p>
            <a:pPr marL="0" indent="0">
              <a:buNone/>
            </a:pPr>
            <a:endParaRPr lang="en-GB" sz="1900" dirty="0">
              <a:latin typeface="+mj-lt"/>
            </a:endParaRPr>
          </a:p>
          <a:p>
            <a:pPr marL="0" indent="0">
              <a:buNone/>
            </a:pPr>
            <a:endParaRPr lang="en-GB" sz="1900" dirty="0">
              <a:latin typeface="+mj-lt"/>
            </a:endParaRPr>
          </a:p>
          <a:p>
            <a:endParaRPr lang="en-GB" sz="1900" dirty="0">
              <a:latin typeface="+mj-lt"/>
            </a:endParaRP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xmlns="" id="{24D27429-1D39-4049-B7D6-C957A115F80A}"/>
              </a:ext>
            </a:extLst>
          </p:cNvPr>
          <p:cNvPicPr>
            <a:picLocks noChangeAspect="1"/>
          </p:cNvPicPr>
          <p:nvPr/>
        </p:nvPicPr>
        <p:blipFill>
          <a:blip r:embed="rId2" cstate="print"/>
          <a:stretch>
            <a:fillRect/>
          </a:stretch>
        </p:blipFill>
        <p:spPr>
          <a:xfrm>
            <a:off x="457199" y="1719114"/>
            <a:ext cx="3754761" cy="2438903"/>
          </a:xfrm>
          <a:prstGeom prst="rect">
            <a:avLst/>
          </a:prstGeom>
        </p:spPr>
      </p:pic>
      <p:pic>
        <p:nvPicPr>
          <p:cNvPr id="5" name="Picture 4">
            <a:extLst>
              <a:ext uri="{FF2B5EF4-FFF2-40B4-BE49-F238E27FC236}">
                <a16:creationId xmlns:a16="http://schemas.microsoft.com/office/drawing/2014/main" xmlns="" id="{A2E1E8C4-45B5-4AB9-8CA4-09A887024BFA}"/>
              </a:ext>
            </a:extLst>
          </p:cNvPr>
          <p:cNvPicPr>
            <a:picLocks noChangeAspect="1"/>
          </p:cNvPicPr>
          <p:nvPr/>
        </p:nvPicPr>
        <p:blipFill>
          <a:blip r:embed="rId3"/>
          <a:stretch>
            <a:fillRect/>
          </a:stretch>
        </p:blipFill>
        <p:spPr>
          <a:xfrm>
            <a:off x="6143351" y="1723887"/>
            <a:ext cx="2527126" cy="4067094"/>
          </a:xfrm>
          <a:prstGeom prst="rect">
            <a:avLst/>
          </a:prstGeom>
        </p:spPr>
      </p:pic>
    </p:spTree>
    <p:extLst>
      <p:ext uri="{BB962C8B-B14F-4D97-AF65-F5344CB8AC3E}">
        <p14:creationId xmlns:p14="http://schemas.microsoft.com/office/powerpoint/2010/main" xmlns="" val="115155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424B4-1103-45E2-A49B-BD0B5C8B8CE1}"/>
              </a:ext>
            </a:extLst>
          </p:cNvPr>
          <p:cNvSpPr>
            <a:spLocks noGrp="1"/>
          </p:cNvSpPr>
          <p:nvPr>
            <p:ph type="title"/>
          </p:nvPr>
        </p:nvSpPr>
        <p:spPr>
          <a:xfrm>
            <a:off x="457200" y="764704"/>
            <a:ext cx="8229600" cy="648072"/>
          </a:xfrm>
        </p:spPr>
        <p:txBody>
          <a:bodyPr>
            <a:normAutofit/>
          </a:bodyPr>
          <a:lstStyle/>
          <a:p>
            <a:pPr algn="ctr"/>
            <a:r>
              <a:rPr lang="en-GB" sz="2400" b="1" dirty="0"/>
              <a:t>Condition and Rarity</a:t>
            </a:r>
          </a:p>
        </p:txBody>
      </p:sp>
      <p:sp>
        <p:nvSpPr>
          <p:cNvPr id="3" name="Content Placeholder 2">
            <a:extLst>
              <a:ext uri="{FF2B5EF4-FFF2-40B4-BE49-F238E27FC236}">
                <a16:creationId xmlns:a16="http://schemas.microsoft.com/office/drawing/2014/main" xmlns="" id="{D0AC05B3-07DF-48B4-AF16-2D07C02D66EA}"/>
              </a:ext>
            </a:extLst>
          </p:cNvPr>
          <p:cNvSpPr>
            <a:spLocks noGrp="1"/>
          </p:cNvSpPr>
          <p:nvPr>
            <p:ph idx="1"/>
          </p:nvPr>
        </p:nvSpPr>
        <p:spPr>
          <a:xfrm>
            <a:off x="395536" y="1628800"/>
            <a:ext cx="8229600" cy="4891222"/>
          </a:xfrm>
        </p:spPr>
        <p:txBody>
          <a:bodyPr>
            <a:normAutofit/>
          </a:bodyPr>
          <a:lstStyle/>
          <a:p>
            <a:r>
              <a:rPr lang="en-GB" sz="1800" b="1" dirty="0">
                <a:latin typeface="+mj-lt"/>
              </a:rPr>
              <a:t>Condition</a:t>
            </a:r>
            <a:r>
              <a:rPr lang="en-GB" sz="1800" dirty="0">
                <a:latin typeface="+mj-lt"/>
              </a:rPr>
              <a:t>: </a:t>
            </a:r>
          </a:p>
          <a:p>
            <a:r>
              <a:rPr lang="en-GB" sz="1800" dirty="0">
                <a:latin typeface="+mj-lt"/>
              </a:rPr>
              <a:t>Items selected should show </a:t>
            </a:r>
          </a:p>
          <a:p>
            <a:pPr marL="0" indent="0">
              <a:buNone/>
            </a:pPr>
            <a:r>
              <a:rPr lang="en-GB" sz="1800" dirty="0">
                <a:latin typeface="+mj-lt"/>
              </a:rPr>
              <a:t>     the best possible quality available </a:t>
            </a:r>
          </a:p>
          <a:p>
            <a:pPr marL="0" indent="0">
              <a:buNone/>
            </a:pPr>
            <a:r>
              <a:rPr lang="en-GB" sz="1800" dirty="0">
                <a:latin typeface="+mj-lt"/>
              </a:rPr>
              <a:t>     for the chosen subject.</a:t>
            </a:r>
          </a:p>
          <a:p>
            <a:pPr marL="0" indent="0">
              <a:buNone/>
            </a:pPr>
            <a:endParaRPr lang="en-GB" sz="1800" dirty="0">
              <a:latin typeface="+mj-lt"/>
            </a:endParaRPr>
          </a:p>
          <a:p>
            <a:pPr marL="0" indent="0">
              <a:buNone/>
            </a:pPr>
            <a:endParaRPr lang="en-GB" sz="1800" dirty="0">
              <a:latin typeface="+mj-lt"/>
            </a:endParaRPr>
          </a:p>
          <a:p>
            <a:pPr marL="0" indent="0">
              <a:buNone/>
            </a:pPr>
            <a:endParaRPr lang="en-GB" sz="1800" dirty="0">
              <a:latin typeface="+mj-lt"/>
            </a:endParaRPr>
          </a:p>
          <a:p>
            <a:pPr marL="0" indent="0">
              <a:buNone/>
            </a:pPr>
            <a:endParaRPr lang="en-GB" sz="1800" dirty="0">
              <a:latin typeface="+mj-lt"/>
            </a:endParaRPr>
          </a:p>
          <a:p>
            <a:pPr marL="0" indent="0">
              <a:buNone/>
            </a:pPr>
            <a:endParaRPr lang="en-GB" sz="1800" dirty="0">
              <a:latin typeface="+mj-lt"/>
            </a:endParaRPr>
          </a:p>
          <a:p>
            <a:pPr marL="0" indent="0">
              <a:buNone/>
            </a:pPr>
            <a:endParaRPr lang="en-GB" sz="1800" dirty="0">
              <a:latin typeface="+mj-lt"/>
            </a:endParaRPr>
          </a:p>
          <a:p>
            <a:pPr marL="0" indent="0">
              <a:buNone/>
            </a:pPr>
            <a:endParaRPr lang="en-GB" sz="1800" dirty="0">
              <a:latin typeface="+mj-lt"/>
            </a:endParaRPr>
          </a:p>
          <a:p>
            <a:endParaRPr lang="en-GB" sz="1800" dirty="0">
              <a:latin typeface="+mj-lt"/>
            </a:endParaRPr>
          </a:p>
          <a:p>
            <a:r>
              <a:rPr lang="en-GB" sz="1400" dirty="0">
                <a:latin typeface="+mj-lt"/>
              </a:rPr>
              <a:t>German Emperor’s standard and motto of Wilhelm ll.</a:t>
            </a:r>
          </a:p>
          <a:p>
            <a:pPr marL="0" indent="0">
              <a:buNone/>
            </a:pPr>
            <a:r>
              <a:rPr lang="en-GB" sz="1400" dirty="0">
                <a:latin typeface="+mj-lt"/>
              </a:rPr>
              <a:t>       Welt-Krieg card 1914-1915. Publ. Meissner &amp; Buch, Leipzig.</a:t>
            </a:r>
          </a:p>
          <a:p>
            <a:pPr marL="0" indent="0">
              <a:buNone/>
            </a:pPr>
            <a:r>
              <a:rPr lang="en-GB" sz="1400" dirty="0">
                <a:latin typeface="+mj-lt"/>
              </a:rPr>
              <a:t>       Postmark 04.06.1915 Wiesbaden.</a:t>
            </a:r>
          </a:p>
          <a:p>
            <a:endParaRPr lang="en-GB" sz="1800" dirty="0">
              <a:latin typeface="+mj-lt"/>
            </a:endParaRPr>
          </a:p>
        </p:txBody>
      </p:sp>
      <p:pic>
        <p:nvPicPr>
          <p:cNvPr id="4" name="Picture 3">
            <a:extLst>
              <a:ext uri="{FF2B5EF4-FFF2-40B4-BE49-F238E27FC236}">
                <a16:creationId xmlns:a16="http://schemas.microsoft.com/office/drawing/2014/main" xmlns="" id="{0BE8B4D5-73D5-4C20-BD91-5EBDFB17053E}"/>
              </a:ext>
            </a:extLst>
          </p:cNvPr>
          <p:cNvPicPr>
            <a:picLocks noChangeAspect="1"/>
          </p:cNvPicPr>
          <p:nvPr/>
        </p:nvPicPr>
        <p:blipFill>
          <a:blip r:embed="rId2"/>
          <a:stretch>
            <a:fillRect/>
          </a:stretch>
        </p:blipFill>
        <p:spPr>
          <a:xfrm>
            <a:off x="5652120" y="1628800"/>
            <a:ext cx="3052125" cy="4891223"/>
          </a:xfrm>
          <a:prstGeom prst="rect">
            <a:avLst/>
          </a:prstGeom>
        </p:spPr>
      </p:pic>
    </p:spTree>
    <p:extLst>
      <p:ext uri="{BB962C8B-B14F-4D97-AF65-F5344CB8AC3E}">
        <p14:creationId xmlns:p14="http://schemas.microsoft.com/office/powerpoint/2010/main" xmlns="" val="283830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424B4-1103-45E2-A49B-BD0B5C8B8CE1}"/>
              </a:ext>
            </a:extLst>
          </p:cNvPr>
          <p:cNvSpPr>
            <a:spLocks noGrp="1"/>
          </p:cNvSpPr>
          <p:nvPr>
            <p:ph type="title"/>
          </p:nvPr>
        </p:nvSpPr>
        <p:spPr>
          <a:xfrm>
            <a:off x="457200" y="764704"/>
            <a:ext cx="8229600" cy="648072"/>
          </a:xfrm>
        </p:spPr>
        <p:txBody>
          <a:bodyPr>
            <a:normAutofit/>
          </a:bodyPr>
          <a:lstStyle/>
          <a:p>
            <a:pPr algn="ctr"/>
            <a:r>
              <a:rPr lang="en-GB" sz="2400" b="1" dirty="0"/>
              <a:t>Condition and Rarity</a:t>
            </a:r>
          </a:p>
        </p:txBody>
      </p:sp>
      <p:sp>
        <p:nvSpPr>
          <p:cNvPr id="3" name="Content Placeholder 2">
            <a:extLst>
              <a:ext uri="{FF2B5EF4-FFF2-40B4-BE49-F238E27FC236}">
                <a16:creationId xmlns:a16="http://schemas.microsoft.com/office/drawing/2014/main" xmlns="" id="{D0AC05B3-07DF-48B4-AF16-2D07C02D66EA}"/>
              </a:ext>
            </a:extLst>
          </p:cNvPr>
          <p:cNvSpPr>
            <a:spLocks noGrp="1"/>
          </p:cNvSpPr>
          <p:nvPr>
            <p:ph idx="1"/>
          </p:nvPr>
        </p:nvSpPr>
        <p:spPr>
          <a:xfrm>
            <a:off x="463082" y="1556792"/>
            <a:ext cx="8229600" cy="4968552"/>
          </a:xfrm>
        </p:spPr>
        <p:txBody>
          <a:bodyPr>
            <a:normAutofit/>
          </a:bodyPr>
          <a:lstStyle/>
          <a:p>
            <a:r>
              <a:rPr lang="en-GB" sz="1800" b="1" dirty="0">
                <a:latin typeface="+mj-lt"/>
              </a:rPr>
              <a:t>Rarity</a:t>
            </a:r>
            <a:r>
              <a:rPr lang="en-GB" sz="1800" dirty="0">
                <a:latin typeface="+mj-lt"/>
              </a:rPr>
              <a:t>: </a:t>
            </a:r>
          </a:p>
          <a:p>
            <a:r>
              <a:rPr lang="en-GB" sz="1800" dirty="0">
                <a:latin typeface="+mj-lt"/>
              </a:rPr>
              <a:t>Rarity is directly related to the difficulty </a:t>
            </a:r>
          </a:p>
          <a:p>
            <a:pPr marL="0" indent="0">
              <a:buNone/>
            </a:pPr>
            <a:r>
              <a:rPr lang="en-GB" sz="1800" dirty="0">
                <a:latin typeface="+mj-lt"/>
              </a:rPr>
              <a:t>     in finding such postcards, </a:t>
            </a:r>
          </a:p>
          <a:p>
            <a:pPr marL="0" indent="0">
              <a:buNone/>
            </a:pPr>
            <a:r>
              <a:rPr lang="en-GB" sz="1800" dirty="0">
                <a:latin typeface="+mj-lt"/>
              </a:rPr>
              <a:t>     the difficulty of acquisition. </a:t>
            </a:r>
          </a:p>
          <a:p>
            <a:pPr marL="0" indent="0">
              <a:buNone/>
            </a:pPr>
            <a:r>
              <a:rPr lang="en-GB" sz="1800" dirty="0">
                <a:latin typeface="+mj-lt"/>
              </a:rPr>
              <a:t>     How difficult would it be to duplicate the exhibit.</a:t>
            </a:r>
          </a:p>
          <a:p>
            <a:endParaRPr lang="en-GB" sz="1800" dirty="0">
              <a:latin typeface="+mj-lt"/>
            </a:endParaRPr>
          </a:p>
          <a:p>
            <a:endParaRPr lang="en-GB" sz="1800" dirty="0">
              <a:latin typeface="+mj-lt"/>
            </a:endParaRPr>
          </a:p>
          <a:p>
            <a:endParaRPr lang="en-GB" sz="1800" dirty="0">
              <a:latin typeface="+mj-lt"/>
            </a:endParaRPr>
          </a:p>
          <a:p>
            <a:endParaRPr lang="en-GB" sz="1800" dirty="0">
              <a:latin typeface="+mj-lt"/>
            </a:endParaRPr>
          </a:p>
          <a:p>
            <a:pPr marL="0" indent="0">
              <a:buNone/>
            </a:pPr>
            <a:endParaRPr lang="en-GB" sz="1800" dirty="0">
              <a:latin typeface="+mj-lt"/>
            </a:endParaRPr>
          </a:p>
          <a:p>
            <a:endParaRPr lang="en-GB" sz="1800" dirty="0">
              <a:solidFill>
                <a:srgbClr val="000000"/>
              </a:solidFill>
              <a:latin typeface="Times New Roman" panose="02020603050405020304" pitchFamily="18" charset="0"/>
            </a:endParaRPr>
          </a:p>
          <a:p>
            <a:pPr algn="just"/>
            <a:r>
              <a:rPr lang="en-GB" sz="1800" dirty="0">
                <a:solidFill>
                  <a:srgbClr val="000000"/>
                </a:solidFill>
                <a:latin typeface="Times New Roman" panose="02020603050405020304" pitchFamily="18" charset="0"/>
              </a:rPr>
              <a:t> </a:t>
            </a:r>
            <a:r>
              <a:rPr lang="en-GB" sz="1400" b="1" dirty="0">
                <a:solidFill>
                  <a:srgbClr val="000000"/>
                </a:solidFill>
                <a:latin typeface="Times New Roman" panose="02020603050405020304" pitchFamily="18" charset="0"/>
              </a:rPr>
              <a:t>☺ </a:t>
            </a:r>
            <a:r>
              <a:rPr lang="en-GB" sz="1400" dirty="0">
                <a:latin typeface="+mj-lt"/>
              </a:rPr>
              <a:t>The Place Blanche and the famous Red Mill </a:t>
            </a:r>
          </a:p>
          <a:p>
            <a:pPr marL="0" indent="0" algn="just">
              <a:buNone/>
            </a:pPr>
            <a:r>
              <a:rPr lang="en-GB" sz="1400" dirty="0">
                <a:latin typeface="+mj-lt"/>
              </a:rPr>
              <a:t>         in the night time. The postcard above was sent</a:t>
            </a:r>
          </a:p>
          <a:p>
            <a:pPr marL="0" indent="0" algn="just">
              <a:buNone/>
            </a:pPr>
            <a:r>
              <a:rPr lang="en-GB" sz="1400" dirty="0">
                <a:latin typeface="+mj-lt"/>
              </a:rPr>
              <a:t>         to Belgium on the French National Day, 14.7.1900.</a:t>
            </a:r>
          </a:p>
          <a:p>
            <a:pPr marL="0" indent="0" algn="just">
              <a:buNone/>
            </a:pPr>
            <a:r>
              <a:rPr lang="en-GB" sz="1400" dirty="0">
                <a:latin typeface="+mj-lt"/>
              </a:rPr>
              <a:t>         Chromolithograph, published by </a:t>
            </a:r>
            <a:r>
              <a:rPr lang="en-GB" sz="1400" dirty="0" err="1">
                <a:latin typeface="+mj-lt"/>
              </a:rPr>
              <a:t>Künzli</a:t>
            </a:r>
            <a:r>
              <a:rPr lang="en-GB" sz="1400" dirty="0">
                <a:latin typeface="+mj-lt"/>
              </a:rPr>
              <a:t> Frères, ca 1896.</a:t>
            </a:r>
          </a:p>
        </p:txBody>
      </p:sp>
      <p:pic>
        <p:nvPicPr>
          <p:cNvPr id="4" name="Picture 3">
            <a:extLst>
              <a:ext uri="{FF2B5EF4-FFF2-40B4-BE49-F238E27FC236}">
                <a16:creationId xmlns:a16="http://schemas.microsoft.com/office/drawing/2014/main" xmlns="" id="{4B717C02-E509-482D-A4B6-0A2467B7B447}"/>
              </a:ext>
            </a:extLst>
          </p:cNvPr>
          <p:cNvPicPr>
            <a:picLocks noChangeAspect="1"/>
          </p:cNvPicPr>
          <p:nvPr/>
        </p:nvPicPr>
        <p:blipFill>
          <a:blip r:embed="rId2"/>
          <a:stretch>
            <a:fillRect/>
          </a:stretch>
        </p:blipFill>
        <p:spPr>
          <a:xfrm>
            <a:off x="5724129" y="1650991"/>
            <a:ext cx="2968554" cy="4668694"/>
          </a:xfrm>
          <a:prstGeom prst="rect">
            <a:avLst/>
          </a:prstGeom>
        </p:spPr>
      </p:pic>
    </p:spTree>
    <p:extLst>
      <p:ext uri="{BB962C8B-B14F-4D97-AF65-F5344CB8AC3E}">
        <p14:creationId xmlns:p14="http://schemas.microsoft.com/office/powerpoint/2010/main" xmlns="" val="341689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D6114-E6CF-4C19-87BD-16038EB41AD9}"/>
              </a:ext>
            </a:extLst>
          </p:cNvPr>
          <p:cNvSpPr>
            <a:spLocks noGrp="1"/>
          </p:cNvSpPr>
          <p:nvPr>
            <p:ph type="title"/>
          </p:nvPr>
        </p:nvSpPr>
        <p:spPr>
          <a:xfrm>
            <a:off x="485445" y="764704"/>
            <a:ext cx="8229600" cy="792088"/>
          </a:xfrm>
        </p:spPr>
        <p:txBody>
          <a:bodyPr>
            <a:normAutofit fontScale="90000"/>
          </a:bodyPr>
          <a:lstStyle/>
          <a:p>
            <a:pPr algn="ctr"/>
            <a:r>
              <a:rPr lang="en-GB" sz="2400" b="1" dirty="0"/>
              <a:t>Presentation</a:t>
            </a:r>
            <a:r>
              <a:rPr lang="en-GB" dirty="0"/>
              <a:t> </a:t>
            </a:r>
          </a:p>
        </p:txBody>
      </p:sp>
      <p:sp>
        <p:nvSpPr>
          <p:cNvPr id="3" name="Content Placeholder 2">
            <a:extLst>
              <a:ext uri="{FF2B5EF4-FFF2-40B4-BE49-F238E27FC236}">
                <a16:creationId xmlns:a16="http://schemas.microsoft.com/office/drawing/2014/main" xmlns="" id="{EB257365-C21C-4238-BCE7-CD7A9BA16E86}"/>
              </a:ext>
            </a:extLst>
          </p:cNvPr>
          <p:cNvSpPr>
            <a:spLocks noGrp="1"/>
          </p:cNvSpPr>
          <p:nvPr>
            <p:ph idx="1"/>
          </p:nvPr>
        </p:nvSpPr>
        <p:spPr/>
        <p:txBody>
          <a:bodyPr>
            <a:normAutofit/>
          </a:bodyPr>
          <a:lstStyle/>
          <a:p>
            <a:r>
              <a:rPr lang="en-GB" sz="1800" dirty="0">
                <a:latin typeface="+mj-lt"/>
              </a:rPr>
              <a:t>The exhibitor should consider which sheet size suites the material best, and the size of frames used nationally or internationally.</a:t>
            </a:r>
          </a:p>
          <a:p>
            <a:endParaRPr lang="en-GB" sz="1800" dirty="0">
              <a:latin typeface="+mj-lt"/>
            </a:endParaRPr>
          </a:p>
          <a:p>
            <a:r>
              <a:rPr lang="en-GB" sz="1800" dirty="0">
                <a:latin typeface="+mj-lt"/>
              </a:rPr>
              <a:t>Most material presents itself best on pale cream or off white paper.</a:t>
            </a:r>
          </a:p>
          <a:p>
            <a:endParaRPr lang="en-GB" sz="1800" dirty="0">
              <a:latin typeface="+mj-lt"/>
            </a:endParaRPr>
          </a:p>
          <a:p>
            <a:r>
              <a:rPr lang="en-GB" sz="1800" dirty="0">
                <a:latin typeface="+mj-lt"/>
              </a:rPr>
              <a:t>Framing or matting may increase the visual impression.</a:t>
            </a:r>
          </a:p>
          <a:p>
            <a:endParaRPr lang="en-GB" sz="1800" dirty="0">
              <a:latin typeface="+mj-lt"/>
            </a:endParaRPr>
          </a:p>
          <a:p>
            <a:r>
              <a:rPr lang="en-GB" sz="1800" dirty="0">
                <a:latin typeface="+mj-lt"/>
              </a:rPr>
              <a:t>Illustrations (maps, drawings, etc.) or objects, which have a direct connection to the topic or development of the storyline, may be used in limited numbers.</a:t>
            </a:r>
          </a:p>
          <a:p>
            <a:endParaRPr lang="en-GB" sz="1800" dirty="0">
              <a:latin typeface="+mj-lt"/>
            </a:endParaRPr>
          </a:p>
          <a:p>
            <a:r>
              <a:rPr lang="en-GB" sz="1800" dirty="0">
                <a:latin typeface="+mj-lt"/>
              </a:rPr>
              <a:t>A good presentation influences the overall impression of the exhibit – even if the highest mark is only 5 points.</a:t>
            </a:r>
          </a:p>
        </p:txBody>
      </p:sp>
    </p:spTree>
    <p:extLst>
      <p:ext uri="{BB962C8B-B14F-4D97-AF65-F5344CB8AC3E}">
        <p14:creationId xmlns:p14="http://schemas.microsoft.com/office/powerpoint/2010/main" xmlns="" val="14278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55" y="761656"/>
            <a:ext cx="8229600" cy="780696"/>
          </a:xfrm>
        </p:spPr>
        <p:txBody>
          <a:bodyPr>
            <a:normAutofit/>
          </a:bodyPr>
          <a:lstStyle/>
          <a:p>
            <a:pPr algn="ctr"/>
            <a:r>
              <a:rPr lang="en-US" sz="2400" b="1" dirty="0"/>
              <a:t>Definition of a Picture Postcard </a:t>
            </a:r>
            <a:endParaRPr lang="en-GB" sz="2400" dirty="0"/>
          </a:p>
        </p:txBody>
      </p:sp>
      <p:sp>
        <p:nvSpPr>
          <p:cNvPr id="3" name="Content Placeholder 2"/>
          <p:cNvSpPr>
            <a:spLocks noGrp="1"/>
          </p:cNvSpPr>
          <p:nvPr>
            <p:ph idx="1"/>
          </p:nvPr>
        </p:nvSpPr>
        <p:spPr>
          <a:xfrm>
            <a:off x="827584" y="1935480"/>
            <a:ext cx="7488832" cy="4389120"/>
          </a:xfrm>
        </p:spPr>
        <p:txBody>
          <a:bodyPr>
            <a:normAutofit/>
          </a:bodyPr>
          <a:lstStyle/>
          <a:p>
            <a:r>
              <a:rPr lang="en-GB" sz="1600" dirty="0">
                <a:latin typeface="+mj-lt"/>
              </a:rPr>
              <a:t>A picture postcard must have an illustration.</a:t>
            </a: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r>
              <a:rPr lang="en-GB" sz="1600" dirty="0" err="1">
                <a:latin typeface="+mj-lt"/>
              </a:rPr>
              <a:t>Gruss</a:t>
            </a:r>
            <a:r>
              <a:rPr lang="en-GB" sz="1600" dirty="0">
                <a:latin typeface="+mj-lt"/>
              </a:rPr>
              <a:t> </a:t>
            </a:r>
            <a:r>
              <a:rPr lang="en-GB" sz="1600" dirty="0" err="1">
                <a:latin typeface="+mj-lt"/>
              </a:rPr>
              <a:t>Aus</a:t>
            </a:r>
            <a:r>
              <a:rPr lang="en-GB" sz="1600" dirty="0">
                <a:latin typeface="+mj-lt"/>
              </a:rPr>
              <a:t> postcard</a:t>
            </a:r>
          </a:p>
          <a:p>
            <a:endParaRPr lang="en-GB" sz="2000" dirty="0">
              <a:latin typeface="+mj-lt"/>
            </a:endParaRPr>
          </a:p>
        </p:txBody>
      </p:sp>
      <p:pic>
        <p:nvPicPr>
          <p:cNvPr id="1027" name="Picture 3" descr="C:\Users\Birthe\Pictures\Gruss aus Glücksburg front130.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37262" y="2492896"/>
            <a:ext cx="5056187" cy="3213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306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GB" dirty="0"/>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r>
              <a:rPr lang="en-GB" sz="4000" dirty="0">
                <a:latin typeface="Apple Chancery" panose="03020702040506060504" pitchFamily="66" charset="0"/>
              </a:rPr>
              <a:t>Thank you</a:t>
            </a:r>
          </a:p>
        </p:txBody>
      </p:sp>
    </p:spTree>
    <p:extLst>
      <p:ext uri="{BB962C8B-B14F-4D97-AF65-F5344CB8AC3E}">
        <p14:creationId xmlns:p14="http://schemas.microsoft.com/office/powerpoint/2010/main" xmlns="" val="5105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490"/>
            <a:ext cx="8229600" cy="780696"/>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a:xfrm>
            <a:off x="899592" y="1920379"/>
            <a:ext cx="7416824" cy="4407768"/>
          </a:xfrm>
        </p:spPr>
        <p:txBody>
          <a:bodyPr>
            <a:normAutofit/>
          </a:bodyPr>
          <a:lstStyle/>
          <a:p>
            <a:r>
              <a:rPr lang="en-GB" sz="1600" dirty="0">
                <a:latin typeface="+mj-lt"/>
              </a:rPr>
              <a:t>Used Picture Postcards (circulated through the postal service or in any other manner treated postally) must show that they have been through a postal service. </a:t>
            </a: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pPr marL="0" indent="0">
              <a:buNone/>
            </a:pPr>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r>
              <a:rPr lang="en-GB" sz="1600" dirty="0">
                <a:latin typeface="+mj-lt"/>
              </a:rPr>
              <a:t>Reverse of the previous </a:t>
            </a:r>
            <a:r>
              <a:rPr lang="en-GB" sz="1600" dirty="0" err="1">
                <a:latin typeface="+mj-lt"/>
              </a:rPr>
              <a:t>Gruss</a:t>
            </a:r>
            <a:r>
              <a:rPr lang="en-GB" sz="1600" dirty="0">
                <a:latin typeface="+mj-lt"/>
              </a:rPr>
              <a:t> </a:t>
            </a:r>
            <a:r>
              <a:rPr lang="en-GB" sz="1600" dirty="0" err="1">
                <a:latin typeface="+mj-lt"/>
              </a:rPr>
              <a:t>Aus</a:t>
            </a:r>
            <a:r>
              <a:rPr lang="en-GB" sz="1600" dirty="0">
                <a:latin typeface="+mj-lt"/>
              </a:rPr>
              <a:t> card.</a:t>
            </a:r>
          </a:p>
          <a:p>
            <a:endParaRPr lang="en-GB" sz="1600" dirty="0">
              <a:latin typeface="+mj-lt"/>
            </a:endParaRPr>
          </a:p>
          <a:p>
            <a:pPr marL="0" indent="0">
              <a:buNone/>
            </a:pPr>
            <a:endParaRPr lang="en-GB" sz="1600" dirty="0">
              <a:latin typeface="+mj-lt"/>
            </a:endParaRPr>
          </a:p>
        </p:txBody>
      </p:sp>
      <p:pic>
        <p:nvPicPr>
          <p:cNvPr id="2050" name="Picture 2" descr="C:\Users\Birthe\Pictures\Gruss aus Glücksburg back131.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6466" y="2708920"/>
            <a:ext cx="4454414" cy="28306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60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092" y="764704"/>
            <a:ext cx="8229600" cy="744649"/>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p:txBody>
          <a:bodyPr>
            <a:normAutofit/>
          </a:bodyPr>
          <a:lstStyle/>
          <a:p>
            <a:r>
              <a:rPr lang="en-GB" sz="1600" dirty="0">
                <a:latin typeface="+mj-lt"/>
              </a:rPr>
              <a:t>Unused (non-postally treated) Picture Postcards must have printed text or printed address lines, for example a postage area, which shows that the card is meant to be posted without an envelope.</a:t>
            </a: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endParaRPr lang="en-GB" sz="2000" dirty="0">
              <a:latin typeface="+mj-lt"/>
            </a:endParaRPr>
          </a:p>
          <a:p>
            <a:pPr marL="0" indent="0">
              <a:buNone/>
            </a:pPr>
            <a:endParaRPr lang="en-GB" sz="2000" dirty="0">
              <a:latin typeface="+mj-lt"/>
            </a:endParaRPr>
          </a:p>
          <a:p>
            <a:endParaRPr lang="en-GB" sz="2000" dirty="0">
              <a:latin typeface="+mj-lt"/>
            </a:endParaRPr>
          </a:p>
          <a:p>
            <a:pPr marL="0" indent="0">
              <a:buNone/>
            </a:pPr>
            <a:endParaRPr lang="en-GB" sz="2000" dirty="0">
              <a:latin typeface="+mj-lt"/>
            </a:endParaRPr>
          </a:p>
          <a:p>
            <a:pPr marL="0" indent="0">
              <a:buNone/>
            </a:pPr>
            <a:endParaRPr lang="en-GB" sz="2000" dirty="0">
              <a:latin typeface="+mj-lt"/>
            </a:endParaRPr>
          </a:p>
        </p:txBody>
      </p:sp>
      <p:pic>
        <p:nvPicPr>
          <p:cNvPr id="3074" name="Picture 2" descr="C:\Users\Birthe\Pictures\Lager by Düppel 1864 front134.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3212976"/>
            <a:ext cx="3700308" cy="2363202"/>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Birthe\Pictures\Lager by Düppel 1864 back135.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3212976"/>
            <a:ext cx="3700307" cy="23632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8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96" y="764704"/>
            <a:ext cx="8229600" cy="720080"/>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a:xfrm>
            <a:off x="302840" y="1700808"/>
            <a:ext cx="8229600" cy="4389120"/>
          </a:xfrm>
        </p:spPr>
        <p:txBody>
          <a:bodyPr>
            <a:normAutofit/>
          </a:bodyPr>
          <a:lstStyle/>
          <a:p>
            <a:r>
              <a:rPr lang="en-GB" sz="1600" dirty="0">
                <a:latin typeface="+mj-lt"/>
              </a:rPr>
              <a:t>Only original contemporary Picture Postcards are allowed, i.e. reprints produced at a later time should only be shown exceptionally.</a:t>
            </a:r>
          </a:p>
          <a:p>
            <a:endParaRPr lang="en-GB" sz="1600" dirty="0">
              <a:latin typeface="+mj-lt"/>
            </a:endParaRPr>
          </a:p>
          <a:p>
            <a:r>
              <a:rPr lang="en-GB" sz="1600" dirty="0">
                <a:latin typeface="+mj-lt"/>
              </a:rPr>
              <a:t>This is not a Picture Postcard. </a:t>
            </a:r>
          </a:p>
          <a:p>
            <a:r>
              <a:rPr lang="en-GB" sz="1600" dirty="0">
                <a:latin typeface="+mj-lt"/>
              </a:rPr>
              <a:t>It has an illustration, but it was not meant to be sent through the post.</a:t>
            </a:r>
          </a:p>
          <a:p>
            <a:endParaRPr lang="en-GB" sz="1600" dirty="0">
              <a:latin typeface="+mj-lt"/>
            </a:endParaRPr>
          </a:p>
          <a:p>
            <a:endParaRPr lang="en-GB" sz="1600" dirty="0">
              <a:latin typeface="+mj-lt"/>
            </a:endParaRPr>
          </a:p>
        </p:txBody>
      </p:sp>
      <p:pic>
        <p:nvPicPr>
          <p:cNvPr id="2050" name="Picture 2" descr="C:\Users\Birthe\Pictures\London Tram No 11 front09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3525692"/>
            <a:ext cx="3911736" cy="249937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Birthe\Pictures\London Tram No 11 back09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9" y="3525692"/>
            <a:ext cx="3888432" cy="24969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919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additive="base">
                                        <p:cTn id="23" dur="500" fill="hold"/>
                                        <p:tgtEl>
                                          <p:spTgt spid="2051"/>
                                        </p:tgtEl>
                                        <p:attrNameLst>
                                          <p:attrName>ppt_x</p:attrName>
                                        </p:attrNameLst>
                                      </p:cBhvr>
                                      <p:tavLst>
                                        <p:tav tm="0">
                                          <p:val>
                                            <p:strVal val="#ppt_x"/>
                                          </p:val>
                                        </p:tav>
                                        <p:tav tm="100000">
                                          <p:val>
                                            <p:strVal val="#ppt_x"/>
                                          </p:val>
                                        </p:tav>
                                      </p:tavLst>
                                    </p:anim>
                                    <p:anim calcmode="lin" valueType="num">
                                      <p:cBhvr additive="base">
                                        <p:cTn id="2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764"/>
            <a:ext cx="8229600" cy="780696"/>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p:txBody>
          <a:bodyPr>
            <a:normAutofit lnSpcReduction="10000"/>
          </a:bodyPr>
          <a:lstStyle/>
          <a:p>
            <a:r>
              <a:rPr lang="en-GB" sz="1600" dirty="0">
                <a:latin typeface="+mj-lt"/>
              </a:rPr>
              <a:t>Only original contemporary Picture Postcards are allowed, i.e. reprints produced at a later time should only be shown exceptionally.</a:t>
            </a: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pPr marL="0" indent="0">
              <a:buNone/>
            </a:pPr>
            <a:r>
              <a:rPr lang="en-GB" sz="1200" dirty="0">
                <a:latin typeface="+mj-lt"/>
              </a:rPr>
              <a:t>	London Borough of Southwark			</a:t>
            </a:r>
            <a:r>
              <a:rPr lang="en-GB" sz="1200" dirty="0" err="1">
                <a:latin typeface="+mj-lt"/>
              </a:rPr>
              <a:t>Pamlin</a:t>
            </a:r>
            <a:r>
              <a:rPr lang="en-GB" sz="1200" dirty="0">
                <a:latin typeface="+mj-lt"/>
              </a:rPr>
              <a:t> Prints</a:t>
            </a:r>
          </a:p>
          <a:p>
            <a:pPr marL="0" indent="0">
              <a:buNone/>
            </a:pPr>
            <a:r>
              <a:rPr lang="en-GB" sz="1200" dirty="0">
                <a:latin typeface="+mj-lt"/>
              </a:rPr>
              <a:t>	Library &amp; Museum Services				Croydon </a:t>
            </a:r>
            <a:r>
              <a:rPr lang="en-GB" sz="1200" dirty="0" err="1">
                <a:latin typeface="+mj-lt"/>
              </a:rPr>
              <a:t>Cro</a:t>
            </a:r>
            <a:r>
              <a:rPr lang="en-GB" sz="1200" dirty="0">
                <a:latin typeface="+mj-lt"/>
              </a:rPr>
              <a:t> 1HW</a:t>
            </a:r>
          </a:p>
          <a:p>
            <a:pPr marL="0" indent="0">
              <a:buNone/>
            </a:pPr>
            <a:r>
              <a:rPr lang="en-GB" sz="1200" dirty="0">
                <a:latin typeface="+mj-lt"/>
              </a:rPr>
              <a:t>	Elephant &amp; Castle, looking north, 1907</a:t>
            </a:r>
          </a:p>
          <a:p>
            <a:endParaRPr lang="en-GB" sz="1600" dirty="0">
              <a:latin typeface="+mj-lt"/>
            </a:endParaRPr>
          </a:p>
          <a:p>
            <a:endParaRPr lang="en-GB" sz="1600" dirty="0">
              <a:latin typeface="+mj-lt"/>
            </a:endParaRPr>
          </a:p>
        </p:txBody>
      </p:sp>
      <p:pic>
        <p:nvPicPr>
          <p:cNvPr id="3074" name="Picture 2" descr="C:\Users\Birthe\Pictures\PC Elephant &amp; Castle looking north09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2993246"/>
            <a:ext cx="3999470" cy="252398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Birthe\Pictures\PC London Bridge Croydon Prints09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95314" y="2993246"/>
            <a:ext cx="3831681" cy="25239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059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64258"/>
            <a:ext cx="8229600" cy="663947"/>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a:xfrm>
            <a:off x="457200" y="1772816"/>
            <a:ext cx="8229600" cy="4608512"/>
          </a:xfrm>
        </p:spPr>
        <p:txBody>
          <a:bodyPr>
            <a:normAutofit/>
          </a:bodyPr>
          <a:lstStyle/>
          <a:p>
            <a:r>
              <a:rPr lang="en-GB" sz="1600" dirty="0">
                <a:latin typeface="+mj-lt"/>
              </a:rPr>
              <a:t>Only original contemporary Picture Postcards are allowed, i.e. reprints produced at a later time should only be shown exceptionally.</a:t>
            </a:r>
          </a:p>
          <a:p>
            <a:endParaRPr lang="en-GB" sz="1600" dirty="0">
              <a:latin typeface="+mj-lt"/>
            </a:endParaRPr>
          </a:p>
          <a:p>
            <a:r>
              <a:rPr lang="en-GB" sz="1600" dirty="0">
                <a:latin typeface="+mj-lt"/>
              </a:rPr>
              <a:t>A beautiful old Picture Postcard: </a:t>
            </a:r>
            <a:r>
              <a:rPr lang="en-GB" sz="1600" dirty="0" err="1">
                <a:latin typeface="+mj-lt"/>
              </a:rPr>
              <a:t>Hälsning</a:t>
            </a:r>
            <a:r>
              <a:rPr lang="en-GB" sz="1600" dirty="0">
                <a:latin typeface="+mj-lt"/>
              </a:rPr>
              <a:t> </a:t>
            </a:r>
            <a:r>
              <a:rPr lang="en-GB" sz="1600" dirty="0" err="1">
                <a:latin typeface="+mj-lt"/>
              </a:rPr>
              <a:t>från</a:t>
            </a:r>
            <a:r>
              <a:rPr lang="en-GB" sz="1600" dirty="0">
                <a:latin typeface="+mj-lt"/>
              </a:rPr>
              <a:t> Malmö?</a:t>
            </a:r>
          </a:p>
          <a:p>
            <a:endParaRPr lang="en-GB" sz="1600" dirty="0">
              <a:latin typeface="+mj-lt"/>
            </a:endParaRPr>
          </a:p>
          <a:p>
            <a:endParaRPr lang="en-GB" sz="1600" dirty="0">
              <a:latin typeface="+mj-lt"/>
            </a:endParaRPr>
          </a:p>
          <a:p>
            <a:endParaRPr lang="en-GB" sz="1600" dirty="0">
              <a:latin typeface="+mj-lt"/>
            </a:endParaRPr>
          </a:p>
        </p:txBody>
      </p:sp>
      <p:pic>
        <p:nvPicPr>
          <p:cNvPr id="4098" name="Picture 2" descr="C:\Users\Birthe\Pictures\PC PC Malmö front09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8586" y="3356992"/>
            <a:ext cx="3883414" cy="273675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Birthe\Pictures\PC PC Malmö back09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31851" y="3356992"/>
            <a:ext cx="3819456" cy="2679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436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additive="base">
                                        <p:cTn id="21" dur="500" fill="hold"/>
                                        <p:tgtEl>
                                          <p:spTgt spid="4099"/>
                                        </p:tgtEl>
                                        <p:attrNameLst>
                                          <p:attrName>ppt_x</p:attrName>
                                        </p:attrNameLst>
                                      </p:cBhvr>
                                      <p:tavLst>
                                        <p:tav tm="0">
                                          <p:val>
                                            <p:strVal val="#ppt_x"/>
                                          </p:val>
                                        </p:tav>
                                        <p:tav tm="100000">
                                          <p:val>
                                            <p:strVal val="#ppt_x"/>
                                          </p:val>
                                        </p:tav>
                                      </p:tavLst>
                                    </p:anim>
                                    <p:anim calcmode="lin" valueType="num">
                                      <p:cBhvr additive="base">
                                        <p:cTn id="22"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708688"/>
          </a:xfrm>
        </p:spPr>
        <p:txBody>
          <a:bodyPr>
            <a:normAutofit/>
          </a:bodyPr>
          <a:lstStyle/>
          <a:p>
            <a:pPr algn="ctr"/>
            <a:r>
              <a:rPr lang="en-GB" sz="2400" b="1" dirty="0"/>
              <a:t>Definition of a Picture Postcard</a:t>
            </a:r>
          </a:p>
        </p:txBody>
      </p:sp>
      <p:sp>
        <p:nvSpPr>
          <p:cNvPr id="3" name="Content Placeholder 2"/>
          <p:cNvSpPr>
            <a:spLocks noGrp="1"/>
          </p:cNvSpPr>
          <p:nvPr>
            <p:ph idx="1"/>
          </p:nvPr>
        </p:nvSpPr>
        <p:spPr/>
        <p:txBody>
          <a:bodyPr>
            <a:normAutofit/>
          </a:bodyPr>
          <a:lstStyle/>
          <a:p>
            <a:r>
              <a:rPr lang="en-GB" sz="1600" dirty="0">
                <a:latin typeface="+mj-lt"/>
              </a:rPr>
              <a:t>A Picture Postcard may be produced by different kinds of material (hand drawn or printed, embroidered, etc.).</a:t>
            </a: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endParaRPr lang="en-GB" sz="1600" dirty="0">
              <a:latin typeface="+mj-lt"/>
            </a:endParaRPr>
          </a:p>
          <a:p>
            <a:pPr marL="0" indent="0">
              <a:buNone/>
            </a:pPr>
            <a:endParaRPr lang="en-GB" sz="1600" dirty="0">
              <a:latin typeface="+mj-lt"/>
            </a:endParaRPr>
          </a:p>
          <a:p>
            <a:r>
              <a:rPr lang="en-GB" sz="1600" dirty="0">
                <a:latin typeface="+mj-lt"/>
              </a:rPr>
              <a:t>World War I embroidered silk cards</a:t>
            </a:r>
          </a:p>
          <a:p>
            <a:pPr marL="0" indent="0">
              <a:buNone/>
            </a:pPr>
            <a:r>
              <a:rPr lang="en-GB" sz="1600" dirty="0">
                <a:latin typeface="+mj-lt"/>
              </a:rPr>
              <a:t>      </a:t>
            </a:r>
            <a:r>
              <a:rPr lang="en-GB" sz="1400" dirty="0">
                <a:latin typeface="+mj-lt"/>
              </a:rPr>
              <a:t>Courtesy of Graham Winters.</a:t>
            </a:r>
          </a:p>
          <a:p>
            <a:endParaRPr lang="en-GB" sz="1600" dirty="0">
              <a:latin typeface="+mj-lt"/>
            </a:endParaRPr>
          </a:p>
        </p:txBody>
      </p:sp>
      <p:pic>
        <p:nvPicPr>
          <p:cNvPr id="1029" name="Picture 5" descr="Z:\01_Birthe\FEPA\Picture Postcards\Silk_01_Dadd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2604610"/>
            <a:ext cx="2376264" cy="355531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Z:\01_Birthe\FEPA\Picture Postcards\Silk_02_Sweethear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3" y="2604610"/>
            <a:ext cx="3483339" cy="21600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51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28121</TotalTime>
  <Words>1243</Words>
  <Application>Microsoft Office PowerPoint</Application>
  <PresentationFormat>Presentación en pantalla (4:3)</PresentationFormat>
  <Paragraphs>310</Paragraphs>
  <Slides>30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2" baseType="lpstr">
      <vt:lpstr>Flow</vt:lpstr>
      <vt:lpstr>Acrobat Document</vt:lpstr>
      <vt:lpstr>PICTURE POSTCARDS</vt:lpstr>
      <vt:lpstr>FEPA Picture Postcards Regulations</vt:lpstr>
      <vt:lpstr>Definition of a Picture Postcard </vt:lpstr>
      <vt:lpstr>Definition of a Picture Postcard</vt:lpstr>
      <vt:lpstr>Definition of a Picture Postcard</vt:lpstr>
      <vt:lpstr>Definition of a Picture Postcard</vt:lpstr>
      <vt:lpstr>Definition of a Picture Postcard</vt:lpstr>
      <vt:lpstr>Definition of a Picture Postcard</vt:lpstr>
      <vt:lpstr>Definition of a Picture Postcard</vt:lpstr>
      <vt:lpstr>Definition of a Picture Postcard</vt:lpstr>
      <vt:lpstr>Definition of a Picture Postcard</vt:lpstr>
      <vt:lpstr>Principles for the Development of the Exhibit Idea, Plan and Treatment </vt:lpstr>
      <vt:lpstr>Principles for the Development of the Exhibit Idea, Plan and Treatment</vt:lpstr>
      <vt:lpstr>Principles for the Development of the Exhibit Idea, Plan and Treatment</vt:lpstr>
      <vt:lpstr>Principles for the Development of the Exhibit Idea, Plan and Treatment</vt:lpstr>
      <vt:lpstr>Principles for the Development of the Exhibit Idea, Plan and Treatment</vt:lpstr>
      <vt:lpstr>      Principles for the Development of the Exhibit  Knowledge and Research</vt:lpstr>
      <vt:lpstr>Principles for the Development of the Exhibit  Knowledge and Research</vt:lpstr>
      <vt:lpstr>Production Methods/Techniques  </vt:lpstr>
      <vt:lpstr>Production Methods/Techniques  </vt:lpstr>
      <vt:lpstr>Production Methods/Techniques  </vt:lpstr>
      <vt:lpstr> Production Methods/Techniques </vt:lpstr>
      <vt:lpstr> Production Methods/Techniques </vt:lpstr>
      <vt:lpstr> Production Methods/Techniques </vt:lpstr>
      <vt:lpstr> Production Methods/Techniques </vt:lpstr>
      <vt:lpstr> Production Methods/Techniques </vt:lpstr>
      <vt:lpstr>Condition and Rarity</vt:lpstr>
      <vt:lpstr>Condition and Rarity</vt:lpstr>
      <vt:lpstr>Presentation </vt:lpstr>
      <vt:lpstr>Diapositiva 30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PICTURE POSTCARDS</dc:title>
  <dc:creator>Birthe</dc:creator>
  <cp:lastModifiedBy>propietario</cp:lastModifiedBy>
  <cp:revision>105</cp:revision>
  <dcterms:created xsi:type="dcterms:W3CDTF">2013-01-17T10:59:57Z</dcterms:created>
  <dcterms:modified xsi:type="dcterms:W3CDTF">2018-09-13T01:04:34Z</dcterms:modified>
</cp:coreProperties>
</file>